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Lst>
  <p:notesMasterIdLst>
    <p:notesMasterId r:id="rId23"/>
  </p:notesMasterIdLst>
  <p:handoutMasterIdLst>
    <p:handoutMasterId r:id="rId24"/>
  </p:handoutMasterIdLst>
  <p:sldIdLst>
    <p:sldId id="303" r:id="rId9"/>
    <p:sldId id="315" r:id="rId10"/>
    <p:sldId id="316" r:id="rId11"/>
    <p:sldId id="321" r:id="rId12"/>
    <p:sldId id="318" r:id="rId13"/>
    <p:sldId id="322" r:id="rId14"/>
    <p:sldId id="317" r:id="rId15"/>
    <p:sldId id="320" r:id="rId16"/>
    <p:sldId id="323" r:id="rId17"/>
    <p:sldId id="319" r:id="rId18"/>
    <p:sldId id="314" r:id="rId19"/>
    <p:sldId id="324" r:id="rId20"/>
    <p:sldId id="325" r:id="rId21"/>
    <p:sldId id="326" r:id="rId22"/>
  </p:sldIdLst>
  <p:sldSz cx="9144000" cy="6858000" type="screen4x3"/>
  <p:notesSz cx="7053263" cy="10180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9A6ACC-B7F4-7EB6-5027-1C659D4CD519}" v="1" dt="2018-08-07T08:24:00.668"/>
    <p1510:client id="{CD7F12FC-D8CE-B778-6EDF-3FB4A2D763A9}" v="22" dt="2018-08-07T09:29:32.61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167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8.xml"/><Relationship Id="rId13" Type="http://schemas.openxmlformats.org/officeDocument/2006/relationships/slide" Target="slides/slide5.xml"/><Relationship Id="rId18" Type="http://schemas.openxmlformats.org/officeDocument/2006/relationships/slide" Target="slides/slide10.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3.xml"/><Relationship Id="rId7" Type="http://schemas.openxmlformats.org/officeDocument/2006/relationships/slideMaster" Target="slideMasters/slideMaster7.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8.xml"/><Relationship Id="rId20" Type="http://schemas.openxmlformats.org/officeDocument/2006/relationships/slide" Target="slides/slide12.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3.xml"/><Relationship Id="rId24" Type="http://schemas.openxmlformats.org/officeDocument/2006/relationships/handoutMaster" Target="handoutMasters/handoutMaster1.xml"/><Relationship Id="rId5" Type="http://schemas.openxmlformats.org/officeDocument/2006/relationships/slideMaster" Target="slideMasters/slideMaster5.xml"/><Relationship Id="rId15" Type="http://schemas.openxmlformats.org/officeDocument/2006/relationships/slide" Target="slides/slide7.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slideMaster" Target="slideMasters/slideMaster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slide" Target="slides/slide14.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0.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09032"/>
          </a:xfrm>
          <a:prstGeom prst="rect">
            <a:avLst/>
          </a:prstGeom>
        </p:spPr>
        <p:txBody>
          <a:bodyPr vert="horz" lIns="94211" tIns="47106" rIns="94211" bIns="47106" rtlCol="0"/>
          <a:lstStyle>
            <a:lvl1pPr algn="l">
              <a:defRPr sz="1200"/>
            </a:lvl1pPr>
          </a:lstStyle>
          <a:p>
            <a:endParaRPr lang="en-GB"/>
          </a:p>
        </p:txBody>
      </p:sp>
      <p:sp>
        <p:nvSpPr>
          <p:cNvPr id="3" name="Date Placeholder 2"/>
          <p:cNvSpPr>
            <a:spLocks noGrp="1"/>
          </p:cNvSpPr>
          <p:nvPr>
            <p:ph type="dt" sz="quarter" idx="1"/>
          </p:nvPr>
        </p:nvSpPr>
        <p:spPr>
          <a:xfrm>
            <a:off x="3995217" y="0"/>
            <a:ext cx="3056414" cy="509032"/>
          </a:xfrm>
          <a:prstGeom prst="rect">
            <a:avLst/>
          </a:prstGeom>
        </p:spPr>
        <p:txBody>
          <a:bodyPr vert="horz" lIns="94211" tIns="47106" rIns="94211" bIns="47106" rtlCol="0"/>
          <a:lstStyle>
            <a:lvl1pPr algn="r">
              <a:defRPr sz="1200"/>
            </a:lvl1pPr>
          </a:lstStyle>
          <a:p>
            <a:fld id="{1711FF4D-5F45-4B46-8850-BA7425480765}" type="datetimeFigureOut">
              <a:rPr lang="en-GB" smtClean="0"/>
              <a:t>16/05/2024</a:t>
            </a:fld>
            <a:endParaRPr lang="en-GB"/>
          </a:p>
        </p:txBody>
      </p:sp>
      <p:sp>
        <p:nvSpPr>
          <p:cNvPr id="4" name="Footer Placeholder 3"/>
          <p:cNvSpPr>
            <a:spLocks noGrp="1"/>
          </p:cNvSpPr>
          <p:nvPr>
            <p:ph type="ftr" sz="quarter" idx="2"/>
          </p:nvPr>
        </p:nvSpPr>
        <p:spPr>
          <a:xfrm>
            <a:off x="0" y="9669839"/>
            <a:ext cx="3056414" cy="509032"/>
          </a:xfrm>
          <a:prstGeom prst="rect">
            <a:avLst/>
          </a:prstGeom>
        </p:spPr>
        <p:txBody>
          <a:bodyPr vert="horz" lIns="94211" tIns="47106" rIns="94211" bIns="47106" rtlCol="0" anchor="b"/>
          <a:lstStyle>
            <a:lvl1pPr algn="l">
              <a:defRPr sz="1200"/>
            </a:lvl1pPr>
          </a:lstStyle>
          <a:p>
            <a:endParaRPr lang="en-GB"/>
          </a:p>
        </p:txBody>
      </p:sp>
      <p:sp>
        <p:nvSpPr>
          <p:cNvPr id="5" name="Slide Number Placeholder 4"/>
          <p:cNvSpPr>
            <a:spLocks noGrp="1"/>
          </p:cNvSpPr>
          <p:nvPr>
            <p:ph type="sldNum" sz="quarter" idx="3"/>
          </p:nvPr>
        </p:nvSpPr>
        <p:spPr>
          <a:xfrm>
            <a:off x="3995217" y="9669839"/>
            <a:ext cx="3056414" cy="509032"/>
          </a:xfrm>
          <a:prstGeom prst="rect">
            <a:avLst/>
          </a:prstGeom>
        </p:spPr>
        <p:txBody>
          <a:bodyPr vert="horz" lIns="94211" tIns="47106" rIns="94211" bIns="47106" rtlCol="0" anchor="b"/>
          <a:lstStyle>
            <a:lvl1pPr algn="r">
              <a:defRPr sz="1200"/>
            </a:lvl1pPr>
          </a:lstStyle>
          <a:p>
            <a:fld id="{EE271363-4159-4DE2-A9F7-D15F84DBC8B9}" type="slidenum">
              <a:rPr lang="en-GB" smtClean="0"/>
              <a:t>‹#›</a:t>
            </a:fld>
            <a:endParaRPr lang="en-GB"/>
          </a:p>
        </p:txBody>
      </p:sp>
    </p:spTree>
    <p:extLst>
      <p:ext uri="{BB962C8B-B14F-4D97-AF65-F5344CB8AC3E}">
        <p14:creationId xmlns:p14="http://schemas.microsoft.com/office/powerpoint/2010/main" val="35742355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9.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509032"/>
          </a:xfrm>
          <a:prstGeom prst="rect">
            <a:avLst/>
          </a:prstGeom>
        </p:spPr>
        <p:txBody>
          <a:bodyPr vert="horz" lIns="94211" tIns="47106" rIns="94211" bIns="47106" rtlCol="0"/>
          <a:lstStyle>
            <a:lvl1pPr algn="l">
              <a:defRPr sz="1200"/>
            </a:lvl1pPr>
          </a:lstStyle>
          <a:p>
            <a:endParaRPr lang="en-GB"/>
          </a:p>
        </p:txBody>
      </p:sp>
      <p:sp>
        <p:nvSpPr>
          <p:cNvPr id="3" name="Date Placeholder 2"/>
          <p:cNvSpPr>
            <a:spLocks noGrp="1"/>
          </p:cNvSpPr>
          <p:nvPr>
            <p:ph type="dt" idx="1"/>
          </p:nvPr>
        </p:nvSpPr>
        <p:spPr>
          <a:xfrm>
            <a:off x="3995217" y="0"/>
            <a:ext cx="3056414" cy="509032"/>
          </a:xfrm>
          <a:prstGeom prst="rect">
            <a:avLst/>
          </a:prstGeom>
        </p:spPr>
        <p:txBody>
          <a:bodyPr vert="horz" lIns="94211" tIns="47106" rIns="94211" bIns="47106" rtlCol="0"/>
          <a:lstStyle>
            <a:lvl1pPr algn="r">
              <a:defRPr sz="1200"/>
            </a:lvl1pPr>
          </a:lstStyle>
          <a:p>
            <a:fld id="{394A4640-796E-45FF-B2AB-F05B7EEFDBA2}" type="datetimeFigureOut">
              <a:rPr lang="en-GB" smtClean="0"/>
              <a:t>16/05/2024</a:t>
            </a:fld>
            <a:endParaRPr lang="en-GB"/>
          </a:p>
        </p:txBody>
      </p:sp>
      <p:sp>
        <p:nvSpPr>
          <p:cNvPr id="4" name="Slide Image Placeholder 3"/>
          <p:cNvSpPr>
            <a:spLocks noGrp="1" noRot="1" noChangeAspect="1"/>
          </p:cNvSpPr>
          <p:nvPr>
            <p:ph type="sldImg" idx="2"/>
          </p:nvPr>
        </p:nvSpPr>
        <p:spPr>
          <a:xfrm>
            <a:off x="981075" y="763588"/>
            <a:ext cx="5091113" cy="3817937"/>
          </a:xfrm>
          <a:prstGeom prst="rect">
            <a:avLst/>
          </a:prstGeom>
          <a:noFill/>
          <a:ln w="12700">
            <a:solidFill>
              <a:prstClr val="black"/>
            </a:solidFill>
          </a:ln>
        </p:spPr>
        <p:txBody>
          <a:bodyPr vert="horz" lIns="94211" tIns="47106" rIns="94211" bIns="47106" rtlCol="0" anchor="ctr"/>
          <a:lstStyle/>
          <a:p>
            <a:endParaRPr lang="en-GB"/>
          </a:p>
        </p:txBody>
      </p:sp>
      <p:sp>
        <p:nvSpPr>
          <p:cNvPr id="5" name="Notes Placeholder 4"/>
          <p:cNvSpPr>
            <a:spLocks noGrp="1"/>
          </p:cNvSpPr>
          <p:nvPr>
            <p:ph type="body" sz="quarter" idx="3"/>
          </p:nvPr>
        </p:nvSpPr>
        <p:spPr>
          <a:xfrm>
            <a:off x="705327" y="4835805"/>
            <a:ext cx="5642610" cy="4581287"/>
          </a:xfrm>
          <a:prstGeom prst="rect">
            <a:avLst/>
          </a:prstGeom>
        </p:spPr>
        <p:txBody>
          <a:bodyPr vert="horz" lIns="94211" tIns="47106" rIns="94211" bIns="4710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669839"/>
            <a:ext cx="3056414" cy="509032"/>
          </a:xfrm>
          <a:prstGeom prst="rect">
            <a:avLst/>
          </a:prstGeom>
        </p:spPr>
        <p:txBody>
          <a:bodyPr vert="horz" lIns="94211" tIns="47106" rIns="94211" bIns="47106" rtlCol="0" anchor="b"/>
          <a:lstStyle>
            <a:lvl1pPr algn="l">
              <a:defRPr sz="1200"/>
            </a:lvl1pPr>
          </a:lstStyle>
          <a:p>
            <a:endParaRPr lang="en-GB"/>
          </a:p>
        </p:txBody>
      </p:sp>
      <p:sp>
        <p:nvSpPr>
          <p:cNvPr id="7" name="Slide Number Placeholder 6"/>
          <p:cNvSpPr>
            <a:spLocks noGrp="1"/>
          </p:cNvSpPr>
          <p:nvPr>
            <p:ph type="sldNum" sz="quarter" idx="5"/>
          </p:nvPr>
        </p:nvSpPr>
        <p:spPr>
          <a:xfrm>
            <a:off x="3995217" y="9669839"/>
            <a:ext cx="3056414" cy="509032"/>
          </a:xfrm>
          <a:prstGeom prst="rect">
            <a:avLst/>
          </a:prstGeom>
        </p:spPr>
        <p:txBody>
          <a:bodyPr vert="horz" lIns="94211" tIns="47106" rIns="94211" bIns="47106" rtlCol="0" anchor="b"/>
          <a:lstStyle>
            <a:lvl1pPr algn="r">
              <a:defRPr sz="1200"/>
            </a:lvl1pPr>
          </a:lstStyle>
          <a:p>
            <a:fld id="{B1F7B6B4-438C-4084-8AF2-A09421A00101}" type="slidenum">
              <a:rPr lang="en-GB" smtClean="0"/>
              <a:t>‹#›</a:t>
            </a:fld>
            <a:endParaRPr lang="en-GB"/>
          </a:p>
        </p:txBody>
      </p:sp>
    </p:spTree>
    <p:extLst>
      <p:ext uri="{BB962C8B-B14F-4D97-AF65-F5344CB8AC3E}">
        <p14:creationId xmlns:p14="http://schemas.microsoft.com/office/powerpoint/2010/main" val="29071382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B1F7B6B4-438C-4084-8AF2-A09421A00101}" type="slidenum">
              <a:rPr lang="en-GB" smtClean="0"/>
              <a:t>3</a:t>
            </a:fld>
            <a:endParaRPr lang="en-GB"/>
          </a:p>
        </p:txBody>
      </p:sp>
    </p:spTree>
    <p:extLst>
      <p:ext uri="{BB962C8B-B14F-4D97-AF65-F5344CB8AC3E}">
        <p14:creationId xmlns:p14="http://schemas.microsoft.com/office/powerpoint/2010/main" val="27252496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CEB45CF-EE76-4194-B7E3-697652F7CBF7}"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74630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B45CF-EE76-4194-B7E3-697652F7CBF7}"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394783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B45CF-EE76-4194-B7E3-697652F7CBF7}"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217752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159007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57315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70645206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167942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952797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899924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34853788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6049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CEB45CF-EE76-4194-B7E3-697652F7CBF7}"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12508968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857160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843907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9847557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873756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874488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236200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0745240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14731760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7588727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24658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CEB45CF-EE76-4194-B7E3-697652F7CBF7}" type="datetimeFigureOut">
              <a:rPr lang="en-GB" smtClean="0"/>
              <a:t>16/05/2024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404597191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700646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85923116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85101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52506546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00413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20062880"/>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3762114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68919633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0484280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19705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CEB45CF-EE76-4194-B7E3-697652F7CBF7}" type="datetimeFigureOut">
              <a:rPr lang="en-GB" smtClean="0"/>
              <a:t>16/05/2024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32098435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30581107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60578260"/>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1221068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3047297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9538609"/>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63196457"/>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6053658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8633936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3351079"/>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715681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CEB45CF-EE76-4194-B7E3-697652F7CBF7}" type="datetimeFigureOut">
              <a:rPr lang="en-GB" smtClean="0"/>
              <a:t>16/05/2024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727070042"/>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3702859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21665737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66289836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14694271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3532108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117490302"/>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88059219"/>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050969509"/>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39237860"/>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55080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CEB45CF-EE76-4194-B7E3-697652F7CBF7}" type="datetimeFigureOut">
              <a:rPr lang="en-GB" smtClean="0"/>
              <a:t>16/05/2024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47403485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09612604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86408261"/>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4374197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018153335"/>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02263944"/>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7485404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165634475"/>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94883189"/>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4671498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94552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B45CF-EE76-4194-B7E3-697652F7CBF7}" type="datetimeFigureOut">
              <a:rPr lang="en-GB" smtClean="0"/>
              <a:t>16/05/2024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89937440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77992063"/>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09515859"/>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524088510"/>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80608556"/>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93972708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3035962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53498008"/>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29149056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8930C51-48EF-4C36-957D-8AEA5E329DA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85704666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8AE0F6F-F9BD-4BC5-A0B6-C44EE71B3D21}"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5423275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B45CF-EE76-4194-B7E3-697652F7CBF7}" type="datetimeFigureOut">
              <a:rPr lang="en-GB" smtClean="0"/>
              <a:t>16/05/2024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043436726"/>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7A978A7-85A2-4862-A719-9D85A087E6D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919654548"/>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D6797EC5-6AEB-4F4B-B2FE-6217455EC112}"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420668785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DB397E0-9CA8-4FAB-9D29-E6593B149324}"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619931467"/>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A00264FA-7347-4782-AADE-427A1EC8F35A}"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803984746"/>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926A839F-3E92-46FE-9037-72383099795E}"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914471014"/>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AA30DD5F-02FC-4C80-BD85-05C281E2E8F8}"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1425768497"/>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FED302E-AEC5-433A-BC0A-4D9ADC72697B}"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3052224499"/>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BED2126-2F18-4D0A-BE75-CD703EABBA1D}"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727876488"/>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4CCD926-559B-461D-A7F5-E6BB5BBAF799}" type="slidenum">
              <a:rPr lang="en-GB">
                <a:solidFill>
                  <a:srgbClr val="000000"/>
                </a:solidFill>
              </a:rPr>
              <a:pPr>
                <a:defRPr/>
              </a:pPr>
              <a:t>‹#›</a:t>
            </a:fld>
            <a:endParaRPr lang="en-GB">
              <a:solidFill>
                <a:srgbClr val="000000"/>
              </a:solidFill>
            </a:endParaRPr>
          </a:p>
        </p:txBody>
      </p:sp>
    </p:spTree>
    <p:extLst>
      <p:ext uri="{BB962C8B-B14F-4D97-AF65-F5344CB8AC3E}">
        <p14:creationId xmlns:p14="http://schemas.microsoft.com/office/powerpoint/2010/main" val="2878169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CEB45CF-EE76-4194-B7E3-697652F7CBF7}" type="datetimeFigureOut">
              <a:rPr lang="en-GB" smtClean="0"/>
              <a:t>16/05/2024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5DEF403-4009-4038-B813-86B4209C26D0}" type="slidenum">
              <a:rPr lang="en-GB" smtClean="0"/>
              <a:t>‹#›</a:t>
            </a:fld>
            <a:endParaRPr lang="en-GB"/>
          </a:p>
        </p:txBody>
      </p:sp>
    </p:spTree>
    <p:extLst>
      <p:ext uri="{BB962C8B-B14F-4D97-AF65-F5344CB8AC3E}">
        <p14:creationId xmlns:p14="http://schemas.microsoft.com/office/powerpoint/2010/main" val="2190251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85.xml"/><Relationship Id="rId3" Type="http://schemas.openxmlformats.org/officeDocument/2006/relationships/slideLayout" Target="../slideLayouts/slideLayout80.xml"/><Relationship Id="rId7" Type="http://schemas.openxmlformats.org/officeDocument/2006/relationships/slideLayout" Target="../slideLayouts/slideLayout84.xml"/><Relationship Id="rId12" Type="http://schemas.openxmlformats.org/officeDocument/2006/relationships/theme" Target="../theme/theme8.xml"/><Relationship Id="rId2" Type="http://schemas.openxmlformats.org/officeDocument/2006/relationships/slideLayout" Target="../slideLayouts/slideLayout79.xml"/><Relationship Id="rId1" Type="http://schemas.openxmlformats.org/officeDocument/2006/relationships/slideLayout" Target="../slideLayouts/slideLayout78.xml"/><Relationship Id="rId6" Type="http://schemas.openxmlformats.org/officeDocument/2006/relationships/slideLayout" Target="../slideLayouts/slideLayout83.xml"/><Relationship Id="rId11" Type="http://schemas.openxmlformats.org/officeDocument/2006/relationships/slideLayout" Target="../slideLayouts/slideLayout88.xml"/><Relationship Id="rId5" Type="http://schemas.openxmlformats.org/officeDocument/2006/relationships/slideLayout" Target="../slideLayouts/slideLayout82.xml"/><Relationship Id="rId10" Type="http://schemas.openxmlformats.org/officeDocument/2006/relationships/slideLayout" Target="../slideLayouts/slideLayout87.xml"/><Relationship Id="rId4" Type="http://schemas.openxmlformats.org/officeDocument/2006/relationships/slideLayout" Target="../slideLayouts/slideLayout81.xml"/><Relationship Id="rId9"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B45CF-EE76-4194-B7E3-697652F7CBF7}" type="datetimeFigureOut">
              <a:rPr lang="en-GB" smtClean="0"/>
              <a:t>16/05/2024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DEF403-4009-4038-B813-86B4209C26D0}" type="slidenum">
              <a:rPr lang="en-GB" smtClean="0"/>
              <a:t>‹#›</a:t>
            </a:fld>
            <a:endParaRPr lang="en-GB"/>
          </a:p>
        </p:txBody>
      </p:sp>
    </p:spTree>
    <p:extLst>
      <p:ext uri="{BB962C8B-B14F-4D97-AF65-F5344CB8AC3E}">
        <p14:creationId xmlns:p14="http://schemas.microsoft.com/office/powerpoint/2010/main" val="4028673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25233150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318888108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324732426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2836279886"/>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105761866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3508442934"/>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7306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vl1pPr>
          </a:lstStyle>
          <a:p>
            <a:pPr fontAlgn="base">
              <a:spcBef>
                <a:spcPct val="0"/>
              </a:spcBef>
              <a:spcAft>
                <a:spcPct val="0"/>
              </a:spcAft>
              <a:defRPr/>
            </a:pPr>
            <a:endParaRPr lang="en-GB">
              <a:solidFill>
                <a:srgbClr val="000000"/>
              </a:solidFill>
              <a:latin typeface="Times New Roman" pitchFamily="18" charset="0"/>
            </a:endParaRPr>
          </a:p>
        </p:txBody>
      </p:sp>
      <p:sp>
        <p:nvSpPr>
          <p:cNvPr id="17306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pPr fontAlgn="base">
              <a:spcBef>
                <a:spcPct val="0"/>
              </a:spcBef>
              <a:spcAft>
                <a:spcPct val="0"/>
              </a:spcAft>
              <a:defRPr/>
            </a:pPr>
            <a:fld id="{7303D431-E4F7-44D1-9B64-0CB9EFD90F01}" type="slidenum">
              <a:rPr lang="en-GB">
                <a:solidFill>
                  <a:srgbClr val="000000"/>
                </a:solidFill>
                <a:latin typeface="Times New Roman" pitchFamily="18" charset="0"/>
              </a:rPr>
              <a:pPr fontAlgn="base">
                <a:spcBef>
                  <a:spcPct val="0"/>
                </a:spcBef>
                <a:spcAft>
                  <a:spcPct val="0"/>
                </a:spcAft>
                <a:defRPr/>
              </a:pPr>
              <a:t>‹#›</a:t>
            </a:fld>
            <a:endParaRPr lang="en-GB">
              <a:solidFill>
                <a:srgbClr val="000000"/>
              </a:solidFill>
              <a:latin typeface="Times New Roman" pitchFamily="18" charset="0"/>
            </a:endParaRPr>
          </a:p>
        </p:txBody>
      </p:sp>
    </p:spTree>
    <p:extLst>
      <p:ext uri="{BB962C8B-B14F-4D97-AF65-F5344CB8AC3E}">
        <p14:creationId xmlns:p14="http://schemas.microsoft.com/office/powerpoint/2010/main" val="338298894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3200">
          <a:solidFill>
            <a:schemeClr val="tx2"/>
          </a:solidFill>
          <a:latin typeface="+mj-lt"/>
          <a:ea typeface="+mj-ea"/>
          <a:cs typeface="+mj-cs"/>
        </a:defRPr>
      </a:lvl1pPr>
      <a:lvl2pPr algn="ctr" rtl="0" eaLnBrk="0" fontAlgn="base" hangingPunct="0">
        <a:spcBef>
          <a:spcPct val="0"/>
        </a:spcBef>
        <a:spcAft>
          <a:spcPct val="0"/>
        </a:spcAft>
        <a:defRPr sz="3200">
          <a:solidFill>
            <a:schemeClr val="tx2"/>
          </a:solidFill>
          <a:latin typeface="Tahoma" pitchFamily="34" charset="0"/>
        </a:defRPr>
      </a:lvl2pPr>
      <a:lvl3pPr algn="ctr" rtl="0" eaLnBrk="0" fontAlgn="base" hangingPunct="0">
        <a:spcBef>
          <a:spcPct val="0"/>
        </a:spcBef>
        <a:spcAft>
          <a:spcPct val="0"/>
        </a:spcAft>
        <a:defRPr sz="3200">
          <a:solidFill>
            <a:schemeClr val="tx2"/>
          </a:solidFill>
          <a:latin typeface="Tahoma" pitchFamily="34" charset="0"/>
        </a:defRPr>
      </a:lvl3pPr>
      <a:lvl4pPr algn="ctr" rtl="0" eaLnBrk="0" fontAlgn="base" hangingPunct="0">
        <a:spcBef>
          <a:spcPct val="0"/>
        </a:spcBef>
        <a:spcAft>
          <a:spcPct val="0"/>
        </a:spcAft>
        <a:defRPr sz="3200">
          <a:solidFill>
            <a:schemeClr val="tx2"/>
          </a:solidFill>
          <a:latin typeface="Tahoma" pitchFamily="34" charset="0"/>
        </a:defRPr>
      </a:lvl4pPr>
      <a:lvl5pPr algn="ctr" rtl="0" eaLnBrk="0" fontAlgn="base" hangingPunct="0">
        <a:spcBef>
          <a:spcPct val="0"/>
        </a:spcBef>
        <a:spcAft>
          <a:spcPct val="0"/>
        </a:spcAft>
        <a:defRPr sz="3200">
          <a:solidFill>
            <a:schemeClr val="tx2"/>
          </a:solidFill>
          <a:latin typeface="Tahoma" pitchFamily="34" charset="0"/>
        </a:defRPr>
      </a:lvl5pPr>
      <a:lvl6pPr marL="457200" algn="ctr" rtl="0" fontAlgn="base">
        <a:spcBef>
          <a:spcPct val="0"/>
        </a:spcBef>
        <a:spcAft>
          <a:spcPct val="0"/>
        </a:spcAft>
        <a:defRPr sz="3200">
          <a:solidFill>
            <a:schemeClr val="tx2"/>
          </a:solidFill>
          <a:latin typeface="Tahoma" pitchFamily="34" charset="0"/>
        </a:defRPr>
      </a:lvl6pPr>
      <a:lvl7pPr marL="914400" algn="ctr" rtl="0" fontAlgn="base">
        <a:spcBef>
          <a:spcPct val="0"/>
        </a:spcBef>
        <a:spcAft>
          <a:spcPct val="0"/>
        </a:spcAft>
        <a:defRPr sz="3200">
          <a:solidFill>
            <a:schemeClr val="tx2"/>
          </a:solidFill>
          <a:latin typeface="Tahoma" pitchFamily="34" charset="0"/>
        </a:defRPr>
      </a:lvl7pPr>
      <a:lvl8pPr marL="1371600" algn="ctr" rtl="0" fontAlgn="base">
        <a:spcBef>
          <a:spcPct val="0"/>
        </a:spcBef>
        <a:spcAft>
          <a:spcPct val="0"/>
        </a:spcAft>
        <a:defRPr sz="3200">
          <a:solidFill>
            <a:schemeClr val="tx2"/>
          </a:solidFill>
          <a:latin typeface="Tahoma" pitchFamily="34" charset="0"/>
        </a:defRPr>
      </a:lvl8pPr>
      <a:lvl9pPr marL="1828800" algn="ctr" rtl="0" fontAlgn="base">
        <a:spcBef>
          <a:spcPct val="0"/>
        </a:spcBef>
        <a:spcAft>
          <a:spcPct val="0"/>
        </a:spcAft>
        <a:defRPr sz="3200">
          <a:solidFill>
            <a:schemeClr val="tx2"/>
          </a:solidFill>
          <a:latin typeface="Tahoma" pitchFamily="34" charset="0"/>
        </a:defRPr>
      </a:lvl9pPr>
    </p:titleStyle>
    <p:bodyStyle>
      <a:lvl1pPr marL="342900" indent="-342900" algn="l" rtl="0"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l" rtl="0" eaLnBrk="0" fontAlgn="base" hangingPunct="0">
        <a:spcBef>
          <a:spcPct val="20000"/>
        </a:spcBef>
        <a:spcAft>
          <a:spcPct val="0"/>
        </a:spcAft>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wac@queen-eleanors.surrey.sch.uk"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wac@queen-eleanors.surrey.sch.uk"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mailto:wac@queen-eleanors.surrey.sch.uk"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hyperlink" Target="mailto:wac@queen-eleanors.surrey.sch.uk"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1"/>
          <p:cNvSpPr>
            <a:spLocks noGrp="1" noChangeArrowheads="1"/>
          </p:cNvSpPr>
          <p:nvPr>
            <p:ph type="title"/>
          </p:nvPr>
        </p:nvSpPr>
        <p:spPr>
          <a:xfrm>
            <a:off x="-332191" y="4273060"/>
            <a:ext cx="9891346" cy="1844960"/>
          </a:xfrm>
        </p:spPr>
        <p:txBody>
          <a:bodyPr vert="horz" lIns="91440" tIns="45720" rIns="91440" bIns="45720" rtlCol="0" anchor="b">
            <a:normAutofit fontScale="90000"/>
          </a:bodyPr>
          <a:lstStyle/>
          <a:p>
            <a:pPr>
              <a:lnSpc>
                <a:spcPct val="90000"/>
              </a:lnSpc>
            </a:pPr>
            <a:r>
              <a:rPr lang="en-US" sz="6000" dirty="0">
                <a:solidFill>
                  <a:srgbClr val="76923C"/>
                </a:solidFill>
                <a:latin typeface="Berlin Sans FB" panose="020E0602020502020306" pitchFamily="34" charset="0"/>
              </a:rPr>
              <a:t/>
            </a:r>
            <a:br>
              <a:rPr lang="en-US" sz="6000" dirty="0">
                <a:solidFill>
                  <a:srgbClr val="76923C"/>
                </a:solidFill>
                <a:latin typeface="Berlin Sans FB" panose="020E0602020502020306" pitchFamily="34" charset="0"/>
              </a:rPr>
            </a:br>
            <a:r>
              <a:rPr lang="en-US" sz="4900" dirty="0">
                <a:solidFill>
                  <a:srgbClr val="76923C"/>
                </a:solidFill>
                <a:latin typeface="Berlin Sans FB" panose="020E0602020502020306" pitchFamily="34" charset="0"/>
              </a:rPr>
              <a:t>Wrap-around-care </a:t>
            </a:r>
            <a:br>
              <a:rPr lang="en-US" sz="4900" dirty="0">
                <a:solidFill>
                  <a:srgbClr val="76923C"/>
                </a:solidFill>
                <a:latin typeface="Berlin Sans FB" panose="020E0602020502020306" pitchFamily="34" charset="0"/>
              </a:rPr>
            </a:br>
            <a:r>
              <a:rPr lang="en-US" sz="4900" dirty="0">
                <a:solidFill>
                  <a:srgbClr val="76923C"/>
                </a:solidFill>
                <a:latin typeface="Berlin Sans FB" panose="020E0602020502020306" pitchFamily="34" charset="0"/>
              </a:rPr>
              <a:t>Q&amp;A</a:t>
            </a:r>
            <a:r>
              <a:rPr lang="en-US" sz="6000" dirty="0">
                <a:solidFill>
                  <a:srgbClr val="76923C"/>
                </a:solidFill>
                <a:latin typeface="Berlin Sans FB" panose="020E0602020502020306" pitchFamily="34" charset="0"/>
              </a:rPr>
              <a:t/>
            </a:r>
            <a:br>
              <a:rPr lang="en-US" sz="6000" dirty="0">
                <a:solidFill>
                  <a:srgbClr val="76923C"/>
                </a:solidFill>
                <a:latin typeface="Berlin Sans FB" panose="020E0602020502020306" pitchFamily="34" charset="0"/>
              </a:rPr>
            </a:br>
            <a:endParaRPr lang="en-US" sz="2000" dirty="0">
              <a:latin typeface="Berlin Sans FB" panose="020E0602020502020306" pitchFamily="34" charset="0"/>
              <a:cs typeface="Calibri"/>
            </a:endParaRPr>
          </a:p>
        </p:txBody>
      </p:sp>
      <p:pic>
        <p:nvPicPr>
          <p:cNvPr id="9"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31883" y="150482"/>
            <a:ext cx="910493" cy="899253"/>
          </a:xfrm>
          <a:prstGeom prst="rect">
            <a:avLst/>
          </a:prstGeom>
          <a:ln w="22225">
            <a:solidFill>
              <a:schemeClr val="tx1"/>
            </a:solidFill>
          </a:ln>
        </p:spPr>
      </p:pic>
      <p:sp>
        <p:nvSpPr>
          <p:cNvPr id="7" name="Rectangle 6"/>
          <p:cNvSpPr/>
          <p:nvPr/>
        </p:nvSpPr>
        <p:spPr>
          <a:xfrm>
            <a:off x="3252924" y="218738"/>
            <a:ext cx="2541080" cy="830997"/>
          </a:xfrm>
          <a:prstGeom prst="rect">
            <a:avLst/>
          </a:prstGeom>
        </p:spPr>
        <p:txBody>
          <a:bodyPr wrap="none">
            <a:spAutoFit/>
          </a:bodyPr>
          <a:lstStyle/>
          <a:p>
            <a:r>
              <a:rPr lang="en-US" sz="4800" dirty="0">
                <a:solidFill>
                  <a:srgbClr val="76923C"/>
                </a:solidFill>
                <a:latin typeface="Berlin Sans FB" panose="020E0602020502020306" pitchFamily="34" charset="0"/>
              </a:rPr>
              <a:t>Welcome</a:t>
            </a:r>
            <a:endParaRPr lang="en-GB" sz="4800" dirty="0"/>
          </a:p>
        </p:txBody>
      </p:sp>
      <p:pic>
        <p:nvPicPr>
          <p:cNvPr id="11"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09437" y="116355"/>
            <a:ext cx="910493" cy="899253"/>
          </a:xfrm>
          <a:prstGeom prst="rect">
            <a:avLst/>
          </a:prstGeom>
          <a:ln w="22225">
            <a:solidFill>
              <a:schemeClr val="tx1"/>
            </a:solidFill>
          </a:ln>
        </p:spPr>
      </p:pic>
      <p:pic>
        <p:nvPicPr>
          <p:cNvPr id="13" name="Picture 12" descr="H:\IMG_3160.jpg"/>
          <p:cNvPicPr/>
          <p:nvPr/>
        </p:nvPicPr>
        <p:blipFill>
          <a:blip r:embed="rId3">
            <a:extLst>
              <a:ext uri="{28A0092B-C50C-407E-A947-70E740481C1C}">
                <a14:useLocalDpi xmlns:a14="http://schemas.microsoft.com/office/drawing/2010/main" val="0"/>
              </a:ext>
            </a:extLst>
          </a:blip>
          <a:srcRect/>
          <a:stretch>
            <a:fillRect/>
          </a:stretch>
        </p:blipFill>
        <p:spPr bwMode="auto">
          <a:xfrm>
            <a:off x="1986005" y="1159680"/>
            <a:ext cx="5074919" cy="3254644"/>
          </a:xfrm>
          <a:prstGeom prst="rect">
            <a:avLst/>
          </a:prstGeom>
          <a:noFill/>
          <a:ln w="19050">
            <a:solidFill>
              <a:schemeClr val="tx1"/>
            </a:solidFill>
          </a:ln>
        </p:spPr>
      </p:pic>
      <p:sp>
        <p:nvSpPr>
          <p:cNvPr id="10" name="Rectangle 9"/>
          <p:cNvSpPr/>
          <p:nvPr/>
        </p:nvSpPr>
        <p:spPr>
          <a:xfrm>
            <a:off x="3136956" y="6118020"/>
            <a:ext cx="2953053" cy="400110"/>
          </a:xfrm>
          <a:prstGeom prst="rect">
            <a:avLst/>
          </a:prstGeom>
        </p:spPr>
        <p:txBody>
          <a:bodyPr wrap="none">
            <a:spAutoFit/>
          </a:bodyPr>
          <a:lstStyle/>
          <a:p>
            <a:r>
              <a:rPr lang="en-GB" sz="2000" dirty="0">
                <a:latin typeface="Berlin Sans FB" panose="020E0602020502020306" pitchFamily="34" charset="0"/>
              </a:rPr>
              <a:t>Wednesday 15</a:t>
            </a:r>
            <a:r>
              <a:rPr lang="en-GB" sz="2000" baseline="30000" dirty="0">
                <a:latin typeface="Berlin Sans FB" panose="020E0602020502020306" pitchFamily="34" charset="0"/>
              </a:rPr>
              <a:t>th</a:t>
            </a:r>
            <a:r>
              <a:rPr lang="en-GB" sz="2000" dirty="0">
                <a:latin typeface="Berlin Sans FB" panose="020E0602020502020306" pitchFamily="34" charset="0"/>
              </a:rPr>
              <a:t> May 2024</a:t>
            </a:r>
            <a:endParaRPr lang="en-GB" sz="2000" dirty="0"/>
          </a:p>
        </p:txBody>
      </p:sp>
    </p:spTree>
    <p:extLst>
      <p:ext uri="{BB962C8B-B14F-4D97-AF65-F5344CB8AC3E}">
        <p14:creationId xmlns:p14="http://schemas.microsoft.com/office/powerpoint/2010/main" val="3826026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04187" y="-201040"/>
            <a:ext cx="8229600" cy="1143000"/>
          </a:xfrm>
        </p:spPr>
        <p:txBody>
          <a:bodyPr>
            <a:normAutofit/>
          </a:bodyPr>
          <a:lstStyle/>
          <a:p>
            <a:r>
              <a:rPr lang="en-US" sz="3600" u="sng" dirty="0">
                <a:latin typeface="Berlin Sans FB" panose="020E0602020502020306" pitchFamily="34" charset="0"/>
              </a:rPr>
              <a:t>Next Steps </a:t>
            </a: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pic>
        <p:nvPicPr>
          <p:cNvPr id="1026" name="Picture 2" descr="Next Steps | NHS Talent Academ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19375" y="694591"/>
            <a:ext cx="1599223" cy="1599223"/>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D93D7EF8-8D04-586E-7FC3-B9FBAEE5DC5B}"/>
              </a:ext>
            </a:extLst>
          </p:cNvPr>
          <p:cNvSpPr/>
          <p:nvPr/>
        </p:nvSpPr>
        <p:spPr>
          <a:xfrm>
            <a:off x="0" y="2293814"/>
            <a:ext cx="9028763" cy="7029360"/>
          </a:xfrm>
          <a:prstGeom prst="rect">
            <a:avLst/>
          </a:prstGeom>
        </p:spPr>
        <p:txBody>
          <a:bodyPr wrap="square">
            <a:spAutoFit/>
          </a:bodyPr>
          <a:lstStyle/>
          <a:p>
            <a:pPr marL="342900" indent="-342900" algn="ctr">
              <a:lnSpc>
                <a:spcPct val="115000"/>
              </a:lnSpc>
              <a:spcAft>
                <a:spcPts val="600"/>
              </a:spcAft>
              <a:buFont typeface="+mj-lt"/>
              <a:buAutoNum type="arabicPeriod"/>
            </a:pPr>
            <a:r>
              <a:rPr lang="en-GB" sz="1400" b="1" dirty="0">
                <a:latin typeface="Calibri" panose="020F0502020204030204" pitchFamily="34" charset="0"/>
                <a:ea typeface="Calibri" panose="020F0502020204030204" pitchFamily="34" charset="0"/>
                <a:cs typeface="Times New Roman" panose="02020603050405020304" pitchFamily="18" charset="0"/>
              </a:rPr>
              <a:t>Information will be sent out to all families regarding how to book a space/s at the morning or after school club. This will be sent out after the Transition Day (Tuesday 2</a:t>
            </a:r>
            <a:r>
              <a:rPr lang="en-GB" sz="1400" b="1" baseline="30000" dirty="0">
                <a:latin typeface="Calibri" panose="020F0502020204030204" pitchFamily="34" charset="0"/>
                <a:ea typeface="Calibri" panose="020F0502020204030204" pitchFamily="34" charset="0"/>
                <a:cs typeface="Times New Roman" panose="02020603050405020304" pitchFamily="18" charset="0"/>
              </a:rPr>
              <a:t>nd</a:t>
            </a:r>
            <a:r>
              <a:rPr lang="en-GB" sz="1400" b="1" dirty="0">
                <a:latin typeface="Calibri" panose="020F0502020204030204" pitchFamily="34" charset="0"/>
                <a:ea typeface="Calibri" panose="020F0502020204030204" pitchFamily="34" charset="0"/>
                <a:cs typeface="Times New Roman" panose="02020603050405020304" pitchFamily="18" charset="0"/>
              </a:rPr>
              <a:t> Jul 2024) and before the last day of term (Friday 19</a:t>
            </a:r>
            <a:r>
              <a:rPr lang="en-GB" sz="1400" b="1" baseline="30000" dirty="0">
                <a:latin typeface="Calibri" panose="020F0502020204030204" pitchFamily="34" charset="0"/>
                <a:ea typeface="Calibri" panose="020F0502020204030204" pitchFamily="34" charset="0"/>
                <a:cs typeface="Times New Roman" panose="02020603050405020304" pitchFamily="18" charset="0"/>
              </a:rPr>
              <a:t>th</a:t>
            </a:r>
            <a:r>
              <a:rPr lang="en-GB" sz="1400" b="1" dirty="0">
                <a:latin typeface="Calibri" panose="020F0502020204030204" pitchFamily="34" charset="0"/>
                <a:ea typeface="Calibri" panose="020F0502020204030204" pitchFamily="34" charset="0"/>
                <a:cs typeface="Times New Roman" panose="02020603050405020304" pitchFamily="18" charset="0"/>
              </a:rPr>
              <a:t> July 2024). </a:t>
            </a:r>
          </a:p>
          <a:p>
            <a:pPr marL="342900" indent="-342900" algn="ctr">
              <a:lnSpc>
                <a:spcPct val="115000"/>
              </a:lnSpc>
              <a:spcAft>
                <a:spcPts val="600"/>
              </a:spcAft>
              <a:buFont typeface="+mj-lt"/>
              <a:buAutoNum type="arabicPeriod"/>
            </a:pPr>
            <a:endParaRPr lang="en-GB" sz="1400" b="1" dirty="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mj-lt"/>
              <a:buAutoNum type="arabicPeriod"/>
            </a:pPr>
            <a:r>
              <a:rPr lang="en-GB" sz="1400" b="1" dirty="0">
                <a:latin typeface="Calibri" panose="020F0502020204030204" pitchFamily="34" charset="0"/>
                <a:cs typeface="Times New Roman" panose="02020603050405020304" pitchFamily="18" charset="0"/>
              </a:rPr>
              <a:t>Booking for both morning and after school club will be opened before the school breaks up for the summer term.</a:t>
            </a:r>
          </a:p>
          <a:p>
            <a:pPr marL="342900" indent="-342900" algn="ctr">
              <a:lnSpc>
                <a:spcPct val="115000"/>
              </a:lnSpc>
              <a:spcAft>
                <a:spcPts val="600"/>
              </a:spcAft>
              <a:buFont typeface="+mj-lt"/>
              <a:buAutoNum type="arabicPeriod"/>
            </a:pPr>
            <a:endParaRPr lang="en-GB" sz="1400" b="1" dirty="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mj-lt"/>
              <a:buAutoNum type="arabicPeriod"/>
            </a:pPr>
            <a:r>
              <a:rPr lang="en-GB" sz="1400" b="1" dirty="0">
                <a:latin typeface="Calibri" panose="020F0502020204030204" pitchFamily="34" charset="0"/>
                <a:cs typeface="Times New Roman" panose="02020603050405020304" pitchFamily="18" charset="0"/>
              </a:rPr>
              <a:t>A list of finalised staff members will be shared with all </a:t>
            </a:r>
            <a:r>
              <a:rPr lang="en-GB" sz="1400" b="1" dirty="0" smtClean="0">
                <a:latin typeface="Calibri" panose="020F0502020204030204" pitchFamily="34" charset="0"/>
                <a:cs typeface="Times New Roman" panose="02020603050405020304" pitchFamily="18" charset="0"/>
              </a:rPr>
              <a:t>families.  </a:t>
            </a:r>
            <a:endParaRPr lang="en-GB" sz="1400" b="1" dirty="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mj-lt"/>
              <a:buAutoNum type="arabicPeriod"/>
            </a:pPr>
            <a:endParaRPr lang="en-GB" sz="1400" b="1" dirty="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mj-lt"/>
              <a:buAutoNum type="arabicPeriod"/>
            </a:pPr>
            <a:r>
              <a:rPr lang="en-GB" sz="1400" b="1" dirty="0">
                <a:latin typeface="Calibri" panose="020F0502020204030204" pitchFamily="34" charset="0"/>
                <a:cs typeface="Times New Roman" panose="02020603050405020304" pitchFamily="18" charset="0"/>
                <a:hlinkClick r:id="rId4"/>
              </a:rPr>
              <a:t>wac@queen-eleanors.surrey.sch.uk</a:t>
            </a:r>
            <a:r>
              <a:rPr lang="en-GB" sz="1400" b="1" dirty="0">
                <a:latin typeface="Calibri" panose="020F0502020204030204" pitchFamily="34" charset="0"/>
                <a:cs typeface="Times New Roman" panose="02020603050405020304" pitchFamily="18" charset="0"/>
              </a:rPr>
              <a:t> should now be used regarding any communication linked to the morning club or after school club. </a:t>
            </a:r>
          </a:p>
          <a:p>
            <a:pPr marL="342900" indent="-342900" algn="ctr">
              <a:lnSpc>
                <a:spcPct val="115000"/>
              </a:lnSpc>
              <a:spcAft>
                <a:spcPts val="600"/>
              </a:spcAft>
              <a:buFont typeface="+mj-lt"/>
              <a:buAutoNum type="arabicPeriod"/>
            </a:pPr>
            <a:endParaRPr lang="en-GB" sz="1400" b="1" dirty="0">
              <a:latin typeface="Calibri" panose="020F0502020204030204" pitchFamily="34" charset="0"/>
              <a:cs typeface="Times New Roman" panose="02020603050405020304" pitchFamily="18" charset="0"/>
            </a:endParaRPr>
          </a:p>
          <a:p>
            <a:pPr marL="342900" indent="-342900" algn="ctr">
              <a:lnSpc>
                <a:spcPct val="115000"/>
              </a:lnSpc>
              <a:spcAft>
                <a:spcPts val="600"/>
              </a:spcAft>
              <a:buFont typeface="+mj-lt"/>
              <a:buAutoNum type="arabicPeriod"/>
            </a:pPr>
            <a:r>
              <a:rPr lang="en-GB" sz="1400" b="1" dirty="0">
                <a:latin typeface="Calibri" panose="020F0502020204030204" pitchFamily="34" charset="0"/>
                <a:cs typeface="Times New Roman" panose="02020603050405020304" pitchFamily="18" charset="0"/>
              </a:rPr>
              <a:t>The first day the children will be able to attend the morning or after school club will be Wednesday 4</a:t>
            </a:r>
            <a:r>
              <a:rPr lang="en-GB" sz="1400" b="1" baseline="30000" dirty="0">
                <a:latin typeface="Calibri" panose="020F0502020204030204" pitchFamily="34" charset="0"/>
                <a:cs typeface="Times New Roman" panose="02020603050405020304" pitchFamily="18" charset="0"/>
              </a:rPr>
              <a:t>th</a:t>
            </a:r>
            <a:r>
              <a:rPr lang="en-GB" sz="1400" b="1" dirty="0">
                <a:latin typeface="Calibri" panose="020F0502020204030204" pitchFamily="34" charset="0"/>
                <a:cs typeface="Times New Roman" panose="02020603050405020304" pitchFamily="18" charset="0"/>
              </a:rPr>
              <a:t> September 2024. </a:t>
            </a:r>
          </a:p>
          <a:p>
            <a:pPr marL="285750" indent="-285750" algn="ctr">
              <a:lnSpc>
                <a:spcPct val="115000"/>
              </a:lnSpc>
              <a:spcAft>
                <a:spcPts val="600"/>
              </a:spcAft>
              <a:buFont typeface="Arial" panose="020B0604020202020204" pitchFamily="34" charset="0"/>
              <a:buChar char="•"/>
            </a:pPr>
            <a:endParaRPr lang="en-GB" sz="1400" b="1" dirty="0">
              <a:latin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sz="1400" b="1" dirty="0"/>
          </a:p>
          <a:p>
            <a:pPr algn="ctr"/>
            <a:endParaRPr lang="en-GB" sz="1400" b="1" dirty="0"/>
          </a:p>
          <a:p>
            <a:r>
              <a:rPr lang="en-US" b="1" dirty="0"/>
              <a:t> </a:t>
            </a:r>
            <a:endParaRPr lang="en-GB" b="1" dirty="0"/>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80577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27764" y="2304031"/>
            <a:ext cx="7070105" cy="2416013"/>
          </a:xfrm>
        </p:spPr>
        <p:txBody>
          <a:bodyPr vert="horz" lIns="91440" tIns="45720" rIns="91440" bIns="45720" rtlCol="0" anchor="b">
            <a:normAutofit/>
          </a:bodyPr>
          <a:lstStyle/>
          <a:p>
            <a:pPr>
              <a:lnSpc>
                <a:spcPct val="90000"/>
              </a:lnSpc>
            </a:pPr>
            <a:r>
              <a:rPr lang="en-US" sz="6000" dirty="0">
                <a:solidFill>
                  <a:srgbClr val="76923C"/>
                </a:solidFill>
                <a:latin typeface="Berlin Sans FB" panose="020E0602020502020306" pitchFamily="34" charset="0"/>
              </a:rPr>
              <a:t/>
            </a:r>
            <a:br>
              <a:rPr lang="en-US" sz="6000" dirty="0">
                <a:solidFill>
                  <a:srgbClr val="76923C"/>
                </a:solidFill>
                <a:latin typeface="Berlin Sans FB" panose="020E0602020502020306" pitchFamily="34" charset="0"/>
              </a:rPr>
            </a:br>
            <a:r>
              <a:rPr lang="en-US" sz="6000" dirty="0">
                <a:solidFill>
                  <a:srgbClr val="76923C"/>
                </a:solidFill>
                <a:latin typeface="Berlin Sans FB" panose="020E0602020502020306" pitchFamily="34" charset="0"/>
              </a:rPr>
              <a:t>Thank you</a:t>
            </a:r>
            <a:br>
              <a:rPr lang="en-US" sz="6000" dirty="0">
                <a:solidFill>
                  <a:srgbClr val="76923C"/>
                </a:solidFill>
                <a:latin typeface="Berlin Sans FB" panose="020E0602020502020306" pitchFamily="34" charset="0"/>
              </a:rPr>
            </a:br>
            <a:endParaRPr lang="en-US" sz="2000" dirty="0">
              <a:latin typeface="Berlin Sans FB" panose="020E0602020502020306" pitchFamily="34" charset="0"/>
              <a:cs typeface="Calibri"/>
            </a:endParaRPr>
          </a:p>
        </p:txBody>
      </p:sp>
      <p:sp>
        <p:nvSpPr>
          <p:cNvPr id="4101" name="Rectangle 73">
            <a:extLst>
              <a:ext uri="{FF2B5EF4-FFF2-40B4-BE49-F238E27FC236}">
                <a16:creationId xmlns:a16="http://schemas.microsoft.com/office/drawing/2014/main" id="{2DAED695-BDE2-495D-B051-6580B911784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25519" y="1077778"/>
            <a:ext cx="2092962" cy="2148840"/>
          </a:xfrm>
          <a:prstGeom prst="rect">
            <a:avLst/>
          </a:prstGeom>
          <a:solidFill>
            <a:srgbClr val="FFFFFE"/>
          </a:solidFill>
          <a:ln w="6350">
            <a:solidFill>
              <a:srgbClr val="E7E6E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3100239" y="535106"/>
            <a:ext cx="2725156" cy="2691512"/>
          </a:xfrm>
          <a:prstGeom prst="rect">
            <a:avLst/>
          </a:prstGeom>
          <a:ln w="22225">
            <a:solidFill>
              <a:schemeClr val="tx1"/>
            </a:solidFill>
          </a:ln>
        </p:spPr>
      </p:pic>
      <p:sp>
        <p:nvSpPr>
          <p:cNvPr id="3" name="Rectangle 2"/>
          <p:cNvSpPr/>
          <p:nvPr/>
        </p:nvSpPr>
        <p:spPr>
          <a:xfrm>
            <a:off x="927764" y="3878832"/>
            <a:ext cx="7070105" cy="2400657"/>
          </a:xfrm>
          <a:prstGeom prst="rect">
            <a:avLst/>
          </a:prstGeom>
        </p:spPr>
        <p:txBody>
          <a:bodyPr wrap="square">
            <a:spAutoFit/>
          </a:bodyPr>
          <a:lstStyle/>
          <a:p>
            <a:pPr algn="ctr"/>
            <a:r>
              <a:rPr lang="en-US" sz="5400" dirty="0">
                <a:solidFill>
                  <a:srgbClr val="76923C"/>
                </a:solidFill>
              </a:rPr>
              <a:t/>
            </a:r>
            <a:br>
              <a:rPr lang="en-US" sz="5400" dirty="0">
                <a:solidFill>
                  <a:srgbClr val="76923C"/>
                </a:solidFill>
              </a:rPr>
            </a:br>
            <a:r>
              <a:rPr lang="en-US" sz="2400" dirty="0">
                <a:latin typeface="Berlin Sans FB" panose="020E0602020502020306" pitchFamily="34" charset="0"/>
              </a:rPr>
              <a:t>Any Questions</a:t>
            </a:r>
            <a:r>
              <a:rPr lang="en-US" sz="2400" dirty="0" smtClean="0">
                <a:latin typeface="Berlin Sans FB" panose="020E0602020502020306" pitchFamily="34" charset="0"/>
              </a:rPr>
              <a:t>?</a:t>
            </a:r>
          </a:p>
          <a:p>
            <a:pPr algn="ctr"/>
            <a:endParaRPr lang="en-US" sz="2400" dirty="0">
              <a:latin typeface="Berlin Sans FB" panose="020E0602020502020306" pitchFamily="34" charset="0"/>
            </a:endParaRPr>
          </a:p>
          <a:p>
            <a:pPr algn="ctr"/>
            <a:r>
              <a:rPr lang="en-US" sz="2400" dirty="0" smtClean="0">
                <a:latin typeface="Berlin Sans FB" panose="020E0602020502020306" pitchFamily="34" charset="0"/>
              </a:rPr>
              <a:t>*Please see next slides for questions asked at the meeting*</a:t>
            </a:r>
            <a:endParaRPr lang="en-US" sz="2400" dirty="0"/>
          </a:p>
        </p:txBody>
      </p:sp>
    </p:spTree>
    <p:extLst>
      <p:ext uri="{BB962C8B-B14F-4D97-AF65-F5344CB8AC3E}">
        <p14:creationId xmlns:p14="http://schemas.microsoft.com/office/powerpoint/2010/main" val="28729304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04187" y="-201040"/>
            <a:ext cx="8229600" cy="1143000"/>
          </a:xfrm>
        </p:spPr>
        <p:txBody>
          <a:bodyPr>
            <a:normAutofit/>
          </a:bodyPr>
          <a:lstStyle/>
          <a:p>
            <a:r>
              <a:rPr lang="en-US" sz="3600" u="sng" dirty="0" smtClean="0">
                <a:latin typeface="Berlin Sans FB" panose="020E0602020502020306" pitchFamily="34" charset="0"/>
              </a:rPr>
              <a:t>Q&amp;A</a:t>
            </a:r>
            <a:endParaRPr lang="en-US" sz="3600" u="sng" dirty="0">
              <a:latin typeface="Berlin Sans FB" panose="020E0602020502020306" pitchFamily="34" charset="0"/>
            </a:endParaRP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3" name="Rectangle 2">
            <a:extLst>
              <a:ext uri="{FF2B5EF4-FFF2-40B4-BE49-F238E27FC236}">
                <a16:creationId xmlns:a16="http://schemas.microsoft.com/office/drawing/2014/main" id="{D93D7EF8-8D04-586E-7FC3-B9FBAEE5DC5B}"/>
              </a:ext>
            </a:extLst>
          </p:cNvPr>
          <p:cNvSpPr/>
          <p:nvPr/>
        </p:nvSpPr>
        <p:spPr>
          <a:xfrm>
            <a:off x="19202" y="1223394"/>
            <a:ext cx="9028763" cy="7983724"/>
          </a:xfrm>
          <a:prstGeom prst="rect">
            <a:avLst/>
          </a:prstGeom>
        </p:spPr>
        <p:txBody>
          <a:bodyPr wrap="square">
            <a:spAutoFit/>
          </a:bodyPr>
          <a:lstStyle/>
          <a:p>
            <a:pPr lvl="0"/>
            <a:r>
              <a:rPr lang="en-GB" sz="1400" b="1" dirty="0"/>
              <a:t>Will there be a cap on numbers?</a:t>
            </a:r>
          </a:p>
          <a:p>
            <a:r>
              <a:rPr lang="en-GB" sz="1400" i="1" dirty="0"/>
              <a:t>At the moment, there is not a plan to cap numbers. </a:t>
            </a:r>
            <a:endParaRPr lang="en-GB" sz="1400" dirty="0"/>
          </a:p>
          <a:p>
            <a:r>
              <a:rPr lang="en-GB" sz="1400" i="1" dirty="0"/>
              <a:t> </a:t>
            </a:r>
            <a:endParaRPr lang="en-GB" sz="1400" dirty="0"/>
          </a:p>
          <a:p>
            <a:pPr lvl="0"/>
            <a:r>
              <a:rPr lang="en-GB" sz="1400" b="1" dirty="0"/>
              <a:t>How far in advance can you book?</a:t>
            </a:r>
          </a:p>
          <a:p>
            <a:r>
              <a:rPr lang="en-GB" sz="1400" i="1" dirty="0"/>
              <a:t>Bookings will open termly. You will be able to book for the entire term if you need to. Please ensure you follow the policy of booking 24hrs in advance. If it is an emergency, please call the office.</a:t>
            </a:r>
            <a:endParaRPr lang="en-GB" sz="1400" dirty="0"/>
          </a:p>
          <a:p>
            <a:r>
              <a:rPr lang="en-GB" sz="1400" i="1" dirty="0"/>
              <a:t> </a:t>
            </a:r>
            <a:endParaRPr lang="en-GB" sz="1400" dirty="0"/>
          </a:p>
          <a:p>
            <a:pPr lvl="0"/>
            <a:r>
              <a:rPr lang="en-GB" sz="1400" b="1" dirty="0"/>
              <a:t>How will child-care vouchers be refunded if a session is cancelled?</a:t>
            </a:r>
          </a:p>
          <a:p>
            <a:r>
              <a:rPr lang="en-GB" sz="1400" i="1" dirty="0"/>
              <a:t>We will keep a copy of who has cancelled a session so that you can use it on another day. If you do not require any further wrap around care sessions, we would credit the voucher company and they will be in touch with you to arrange a refund.</a:t>
            </a:r>
            <a:endParaRPr lang="en-GB" sz="1400" dirty="0"/>
          </a:p>
          <a:p>
            <a:pPr marL="285750" indent="-285750" algn="ctr">
              <a:lnSpc>
                <a:spcPct val="115000"/>
              </a:lnSpc>
              <a:spcAft>
                <a:spcPts val="600"/>
              </a:spcAft>
              <a:buFont typeface="Arial" panose="020B0604020202020204" pitchFamily="34" charset="0"/>
              <a:buChar char="•"/>
            </a:pPr>
            <a:endParaRPr lang="en-GB" sz="1400" b="1" dirty="0" smtClean="0">
              <a:latin typeface="Calibri" panose="020F0502020204030204" pitchFamily="34" charset="0"/>
              <a:cs typeface="Times New Roman" panose="02020603050405020304" pitchFamily="18" charset="0"/>
            </a:endParaRPr>
          </a:p>
          <a:p>
            <a:pPr lvl="0"/>
            <a:r>
              <a:rPr lang="en-GB" sz="1400" b="1" dirty="0"/>
              <a:t>Will the structure be the same every day?</a:t>
            </a:r>
            <a:r>
              <a:rPr lang="en-GB" sz="1400" dirty="0"/>
              <a:t/>
            </a:r>
            <a:br>
              <a:rPr lang="en-GB" sz="1400" dirty="0"/>
            </a:br>
            <a:r>
              <a:rPr lang="en-GB" sz="1400" i="1" dirty="0"/>
              <a:t>The structure and opportunities of activities (including socialising with different children) will vary.</a:t>
            </a:r>
            <a:r>
              <a:rPr lang="en-GB" sz="1400" dirty="0"/>
              <a:t> </a:t>
            </a:r>
          </a:p>
          <a:p>
            <a:r>
              <a:rPr lang="en-GB" sz="1400" dirty="0"/>
              <a:t> </a:t>
            </a:r>
          </a:p>
          <a:p>
            <a:pPr lvl="0"/>
            <a:r>
              <a:rPr lang="en-GB" sz="1400" b="1" dirty="0"/>
              <a:t>How flexible could it be on the day with a change of collection arrangements?</a:t>
            </a:r>
          </a:p>
          <a:p>
            <a:r>
              <a:rPr lang="en-GB" sz="1400" i="1" dirty="0"/>
              <a:t>There will be a phone number allocated for after school club which parents will be provided with. If someone turns up to collect your child and we have not been notified, we will contact you before releasing your child(ren). </a:t>
            </a:r>
            <a:r>
              <a:rPr lang="en-GB" sz="1400" i="1" dirty="0" smtClean="0"/>
              <a:t>We advise that during the school hours (8.30am-3.15pm) the school office number is used. The wrap-around-care phone number should then be used during morning/after school club times. The number will be shared with families. </a:t>
            </a:r>
            <a:endParaRPr lang="en-GB" sz="1400" dirty="0"/>
          </a:p>
          <a:p>
            <a:r>
              <a:rPr lang="en-GB" sz="1400" i="1" dirty="0"/>
              <a:t> </a:t>
            </a:r>
            <a:endParaRPr lang="en-GB" sz="1400" dirty="0"/>
          </a:p>
          <a:p>
            <a:pPr lvl="0"/>
            <a:r>
              <a:rPr lang="en-GB" sz="1400" b="1" dirty="0"/>
              <a:t>Session 3 (15:15-18:00), is there flexibility for collection earlier e.g. 5pm?</a:t>
            </a:r>
          </a:p>
          <a:p>
            <a:r>
              <a:rPr lang="en-GB" sz="1400" i="1" dirty="0"/>
              <a:t>We are sticking to the three sessions due to administration. </a:t>
            </a:r>
            <a:endParaRPr lang="en-GB" sz="1400" dirty="0"/>
          </a:p>
          <a:p>
            <a:pPr marL="285750" indent="-285750" algn="ctr">
              <a:lnSpc>
                <a:spcPct val="115000"/>
              </a:lnSpc>
              <a:spcAft>
                <a:spcPts val="600"/>
              </a:spcAft>
              <a:buFont typeface="Arial" panose="020B0604020202020204" pitchFamily="34" charset="0"/>
              <a:buChar char="•"/>
            </a:pPr>
            <a:endParaRPr lang="en-GB" sz="1400" b="1" dirty="0">
              <a:latin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sz="1400" b="1" dirty="0"/>
          </a:p>
          <a:p>
            <a:pPr algn="ctr"/>
            <a:endParaRPr lang="en-GB" sz="1400" b="1" dirty="0"/>
          </a:p>
          <a:p>
            <a:r>
              <a:rPr lang="en-US" b="1" dirty="0"/>
              <a:t> </a:t>
            </a:r>
            <a:endParaRPr lang="en-GB" b="1" dirty="0"/>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08294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04187" y="-201040"/>
            <a:ext cx="8229600" cy="1143000"/>
          </a:xfrm>
        </p:spPr>
        <p:txBody>
          <a:bodyPr>
            <a:normAutofit/>
          </a:bodyPr>
          <a:lstStyle/>
          <a:p>
            <a:r>
              <a:rPr lang="en-US" sz="3600" u="sng" dirty="0" smtClean="0">
                <a:latin typeface="Berlin Sans FB" panose="020E0602020502020306" pitchFamily="34" charset="0"/>
              </a:rPr>
              <a:t>Q&amp;A</a:t>
            </a:r>
            <a:endParaRPr lang="en-US" sz="3600" u="sng" dirty="0">
              <a:latin typeface="Berlin Sans FB" panose="020E0602020502020306" pitchFamily="34" charset="0"/>
            </a:endParaRP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3" name="Rectangle 2">
            <a:extLst>
              <a:ext uri="{FF2B5EF4-FFF2-40B4-BE49-F238E27FC236}">
                <a16:creationId xmlns:a16="http://schemas.microsoft.com/office/drawing/2014/main" id="{D93D7EF8-8D04-586E-7FC3-B9FBAEE5DC5B}"/>
              </a:ext>
            </a:extLst>
          </p:cNvPr>
          <p:cNvSpPr/>
          <p:nvPr/>
        </p:nvSpPr>
        <p:spPr>
          <a:xfrm>
            <a:off x="19202" y="1223394"/>
            <a:ext cx="9028763" cy="8517716"/>
          </a:xfrm>
          <a:prstGeom prst="rect">
            <a:avLst/>
          </a:prstGeom>
        </p:spPr>
        <p:txBody>
          <a:bodyPr wrap="square">
            <a:spAutoFit/>
          </a:bodyPr>
          <a:lstStyle/>
          <a:p>
            <a:pPr lvl="0"/>
            <a:r>
              <a:rPr lang="en-GB" sz="1400" b="1" dirty="0"/>
              <a:t>Morning club has been within the school for a number of years, how will this club be changing?</a:t>
            </a:r>
          </a:p>
          <a:p>
            <a:r>
              <a:rPr lang="en-GB" sz="1400" i="1" dirty="0"/>
              <a:t>Mrs Davies and Mrs Gholizadeh have had discussions with morning club staff to ensure the expectations of activities are expanded and varied and that resources across the school are utilised. </a:t>
            </a:r>
            <a:endParaRPr lang="en-GB" sz="1400" dirty="0"/>
          </a:p>
          <a:p>
            <a:r>
              <a:rPr lang="en-GB" sz="1400" i="1" dirty="0"/>
              <a:t> </a:t>
            </a:r>
            <a:endParaRPr lang="en-GB" sz="1400" dirty="0"/>
          </a:p>
          <a:p>
            <a:pPr lvl="0"/>
            <a:r>
              <a:rPr lang="en-GB" sz="1400" b="1" dirty="0"/>
              <a:t>How will you be able to use the rest of the school when there are other after school clubs going on?</a:t>
            </a:r>
          </a:p>
          <a:p>
            <a:r>
              <a:rPr lang="en-GB" sz="1400" i="1" dirty="0"/>
              <a:t>Activities will be planned on a termly basis alongside other school clubs to ensure that clubs don’t impact the opportunities available to the children at after school club.  For example, after school club children wouldn’t cook on a day where cookery club is due to take place unless they start at </a:t>
            </a:r>
            <a:r>
              <a:rPr lang="en-GB" sz="1400" i="1" dirty="0" smtClean="0"/>
              <a:t>4.15pm. </a:t>
            </a:r>
            <a:r>
              <a:rPr lang="en-GB" sz="1400" i="1" dirty="0"/>
              <a:t>We are </a:t>
            </a:r>
            <a:r>
              <a:rPr lang="en-GB" sz="1400" i="1" dirty="0" smtClean="0"/>
              <a:t>continuing to develop </a:t>
            </a:r>
            <a:r>
              <a:rPr lang="en-GB" sz="1400" i="1" dirty="0"/>
              <a:t>our outdoor learning area and we would like the children who use after school club to access this space too.  </a:t>
            </a:r>
            <a:endParaRPr lang="en-GB" sz="1400" dirty="0"/>
          </a:p>
          <a:p>
            <a:r>
              <a:rPr lang="en-GB" sz="1400" i="1" dirty="0"/>
              <a:t> </a:t>
            </a:r>
            <a:endParaRPr lang="en-GB" sz="1400" dirty="0"/>
          </a:p>
          <a:p>
            <a:pPr lvl="0"/>
            <a:r>
              <a:rPr lang="en-GB" sz="1400" b="1" dirty="0"/>
              <a:t>As I am sure you are aware, there has been a lot of push back from the community.  It seems as if the school have shafted a local company. Being a Christian school who promotes Christian values, it doesn’t feel as though the school has been particularly Christian in the handling of this change. There is a sense that the school are undermining the current providers. I feel it hasn’t always been dealt with very sensitively. </a:t>
            </a:r>
          </a:p>
          <a:p>
            <a:r>
              <a:rPr lang="en-GB" sz="1400" i="1" dirty="0"/>
              <a:t>This is very difficult and we will remain professional at all times: there is communication I cannot disclose. I did not want to do this Q&amp;A until I had all of this information. </a:t>
            </a:r>
            <a:r>
              <a:rPr lang="en-GB" sz="1400" i="1" dirty="0" smtClean="0"/>
              <a:t>It is important to remember that there </a:t>
            </a:r>
            <a:r>
              <a:rPr lang="en-GB" sz="1400" i="1" dirty="0"/>
              <a:t>are two sides to a story. The children are the reason we make all of our decisions but also and fundamentally, we do need additional funding to best support our children. Communication has been and is ongoing between Queen Eleanor’s and Hoptune. </a:t>
            </a:r>
            <a:r>
              <a:rPr lang="en-GB" sz="1400" i="1" dirty="0" smtClean="0"/>
              <a:t>Hoptune is a letting therefore legally</a:t>
            </a:r>
            <a:r>
              <a:rPr lang="en-GB" sz="1400" i="1" dirty="0"/>
              <a:t>, Queen Eleanor’s had to </a:t>
            </a:r>
            <a:r>
              <a:rPr lang="en-GB" sz="1400" i="1" dirty="0" smtClean="0"/>
              <a:t>provide one </a:t>
            </a:r>
            <a:r>
              <a:rPr lang="en-GB" sz="1400" i="1" dirty="0"/>
              <a:t>terms’ notice: </a:t>
            </a:r>
            <a:r>
              <a:rPr lang="en-GB" sz="1400" i="1" dirty="0" smtClean="0"/>
              <a:t>it was decided that 2 </a:t>
            </a:r>
            <a:r>
              <a:rPr lang="en-GB" sz="1400" i="1" dirty="0"/>
              <a:t>and a half terms’ notice </a:t>
            </a:r>
            <a:r>
              <a:rPr lang="en-GB" sz="1400" i="1" dirty="0" smtClean="0"/>
              <a:t>should be given. Hoptune have </a:t>
            </a:r>
            <a:r>
              <a:rPr lang="en-GB" sz="1400" i="1" dirty="0"/>
              <a:t>been offered the option to TUPE to us. </a:t>
            </a:r>
            <a:endParaRPr lang="en-GB" sz="1400" i="1" dirty="0" smtClean="0"/>
          </a:p>
          <a:p>
            <a:endParaRPr lang="en-GB" sz="1400" i="1" dirty="0"/>
          </a:p>
          <a:p>
            <a:pPr lvl="0"/>
            <a:r>
              <a:rPr lang="en-GB" sz="1400" b="1" dirty="0"/>
              <a:t>There is a view that this is undermining Onslow Infant School as they may not be able to continue providing wrap-around-care with their current providers?</a:t>
            </a:r>
          </a:p>
          <a:p>
            <a:r>
              <a:rPr lang="en-GB" sz="1400" i="1" dirty="0" smtClean="0"/>
              <a:t>If Hoptune are unable to continue at Onslow Infant School, this will be something that the Leadership team at the Infant School will have to think about e.g. deciding whether they can provide wrap-around care, whether they take on another company or whether they decided to bring wrap-around care in house.</a:t>
            </a:r>
          </a:p>
          <a:p>
            <a:endParaRPr lang="en-GB" sz="1400" b="1" i="1" dirty="0"/>
          </a:p>
          <a:p>
            <a:endParaRPr lang="en-GB" sz="1400" b="1" dirty="0"/>
          </a:p>
          <a:p>
            <a:pPr algn="ctr"/>
            <a:endParaRPr lang="en-GB" sz="1400" b="1" dirty="0"/>
          </a:p>
          <a:p>
            <a:r>
              <a:rPr lang="en-US" b="1" dirty="0"/>
              <a:t> </a:t>
            </a:r>
            <a:endParaRPr lang="en-GB" b="1" dirty="0"/>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4865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04187" y="-201040"/>
            <a:ext cx="8229600" cy="1143000"/>
          </a:xfrm>
        </p:spPr>
        <p:txBody>
          <a:bodyPr>
            <a:normAutofit/>
          </a:bodyPr>
          <a:lstStyle/>
          <a:p>
            <a:r>
              <a:rPr lang="en-US" sz="3600" u="sng" dirty="0" smtClean="0">
                <a:latin typeface="Berlin Sans FB" panose="020E0602020502020306" pitchFamily="34" charset="0"/>
              </a:rPr>
              <a:t>Q&amp;A</a:t>
            </a:r>
            <a:endParaRPr lang="en-US" sz="3600" u="sng" dirty="0">
              <a:latin typeface="Berlin Sans FB" panose="020E0602020502020306" pitchFamily="34" charset="0"/>
            </a:endParaRP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3" name="Rectangle 2">
            <a:extLst>
              <a:ext uri="{FF2B5EF4-FFF2-40B4-BE49-F238E27FC236}">
                <a16:creationId xmlns:a16="http://schemas.microsoft.com/office/drawing/2014/main" id="{D93D7EF8-8D04-586E-7FC3-B9FBAEE5DC5B}"/>
              </a:ext>
            </a:extLst>
          </p:cNvPr>
          <p:cNvSpPr/>
          <p:nvPr/>
        </p:nvSpPr>
        <p:spPr>
          <a:xfrm>
            <a:off x="19202" y="1223394"/>
            <a:ext cx="9028763" cy="6864956"/>
          </a:xfrm>
          <a:prstGeom prst="rect">
            <a:avLst/>
          </a:prstGeom>
        </p:spPr>
        <p:txBody>
          <a:bodyPr wrap="square">
            <a:spAutoFit/>
          </a:bodyPr>
          <a:lstStyle/>
          <a:p>
            <a:pPr lvl="0"/>
            <a:r>
              <a:rPr lang="en-GB" sz="1400" b="1" dirty="0"/>
              <a:t>You haven’t mentioned any downsides to this; do you think there are any? Why hasn’t it been done before?</a:t>
            </a:r>
          </a:p>
          <a:p>
            <a:r>
              <a:rPr lang="en-GB" sz="1400" i="1" dirty="0" smtClean="0"/>
              <a:t>We don’t believe there are any downsides to bringing wrap-around-care in house. We know from our own experiences that parents/carers need morning/afternoon school clubs to be flexible which ours will be. We want our children to be proud of the morning/afternoon club and feel like it is theirs. We also don’t want to be in a position where we keep having to saying no to things because we don’t have the funds – school budgets are only going to keep getting tighter. Over </a:t>
            </a:r>
            <a:r>
              <a:rPr lang="en-GB" sz="1400" i="1" dirty="0"/>
              <a:t>the last few years there has been a lot of change. There was the change from a Governing Body to a Local </a:t>
            </a:r>
            <a:r>
              <a:rPr lang="en-GB" sz="1400" i="1" dirty="0" smtClean="0"/>
              <a:t>Committee (Governance of schools in a multi-academy trusts works differently to a local authority controlled school. Governance is the responsibility of the Trust with the Local Committee providing strategic guidance, oversight and challenge), </a:t>
            </a:r>
            <a:r>
              <a:rPr lang="en-GB" sz="1400" i="1" dirty="0"/>
              <a:t>we then went into a pandemic due to Covid-19 and then our Headteacher, Mrs Davies, went on maternity leave. This is not a project an Interim Headteacher would take on, but now, as a school, we feel it is the right time to implement a change which has been in conversation for a long time. </a:t>
            </a:r>
            <a:endParaRPr lang="en-GB" sz="1400" dirty="0"/>
          </a:p>
          <a:p>
            <a:r>
              <a:rPr lang="en-GB" sz="1400" i="1" dirty="0"/>
              <a:t> </a:t>
            </a:r>
            <a:endParaRPr lang="en-GB" sz="1400" dirty="0"/>
          </a:p>
          <a:p>
            <a:pPr lvl="0"/>
            <a:r>
              <a:rPr lang="en-GB" sz="1400" b="1" dirty="0"/>
              <a:t>Your PSA raise money and where this money is spent is communicated to families. Will the funding from this be communicated?</a:t>
            </a:r>
          </a:p>
          <a:p>
            <a:r>
              <a:rPr lang="en-GB" sz="1400" i="1" dirty="0"/>
              <a:t>Alex Clark </a:t>
            </a:r>
            <a:r>
              <a:rPr lang="en-GB" sz="1400" i="1" dirty="0" smtClean="0"/>
              <a:t>GST Chief Education Officer- </a:t>
            </a:r>
            <a:r>
              <a:rPr lang="en-GB" sz="1400" i="1" dirty="0"/>
              <a:t>All budgets are public documents so this will be available. This is going to be a profiting project and the money will all come back into the school and provide additional benefits and opportunities for the children. Profit will </a:t>
            </a:r>
            <a:r>
              <a:rPr lang="en-GB" sz="1400" b="1" i="1" dirty="0"/>
              <a:t>not</a:t>
            </a:r>
            <a:r>
              <a:rPr lang="en-GB" sz="1400" i="1" dirty="0"/>
              <a:t> go to the GST.</a:t>
            </a:r>
            <a:endParaRPr lang="en-GB" sz="1400" dirty="0"/>
          </a:p>
          <a:p>
            <a:r>
              <a:rPr lang="en-GB" sz="1400" i="1" dirty="0"/>
              <a:t> </a:t>
            </a:r>
            <a:endParaRPr lang="en-GB" sz="1400" dirty="0"/>
          </a:p>
          <a:p>
            <a:pPr lvl="0"/>
            <a:r>
              <a:rPr lang="en-GB" sz="1400" b="1" dirty="0"/>
              <a:t>Will staff be compensated for their time?</a:t>
            </a:r>
          </a:p>
          <a:p>
            <a:r>
              <a:rPr lang="en-GB" sz="1400" i="1" dirty="0"/>
              <a:t>Wrap-around-care staff will be paid. </a:t>
            </a:r>
            <a:endParaRPr lang="en-GB" sz="1400" dirty="0"/>
          </a:p>
          <a:p>
            <a:r>
              <a:rPr lang="en-GB" sz="1400" i="1" dirty="0"/>
              <a:t> </a:t>
            </a:r>
            <a:endParaRPr lang="en-GB" sz="1400" dirty="0"/>
          </a:p>
          <a:p>
            <a:pPr lvl="0"/>
            <a:r>
              <a:rPr lang="en-GB" sz="1400" b="1" dirty="0"/>
              <a:t>If there is a national emergency and phone lines go dead, what will happen if children cannot be collected or the change of arrangements cannot be communicated with the after school club?</a:t>
            </a:r>
          </a:p>
          <a:p>
            <a:r>
              <a:rPr lang="en-GB" sz="1400" i="1" dirty="0"/>
              <a:t>The school will remain open and all children will be cared for until the last parent can safely collect their children.</a:t>
            </a:r>
            <a:endParaRPr lang="en-GB" sz="1400" dirty="0"/>
          </a:p>
          <a:p>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1045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28600" y="-191588"/>
            <a:ext cx="8229600" cy="1143000"/>
          </a:xfrm>
        </p:spPr>
        <p:txBody>
          <a:bodyPr>
            <a:normAutofit/>
          </a:bodyPr>
          <a:lstStyle/>
          <a:p>
            <a:r>
              <a:rPr lang="en-US" sz="3600" u="sng" dirty="0" smtClean="0">
                <a:latin typeface="Berlin Sans FB" panose="020E0602020502020306" pitchFamily="34" charset="0"/>
              </a:rPr>
              <a:t>Wrap-around-care</a:t>
            </a:r>
            <a:endParaRPr lang="en-US" sz="3600" u="sng" dirty="0">
              <a:latin typeface="Berlin Sans FB" panose="020E0602020502020306" pitchFamily="34" charset="0"/>
            </a:endParaRP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6" name="Rectangle 5"/>
          <p:cNvSpPr/>
          <p:nvPr/>
        </p:nvSpPr>
        <p:spPr>
          <a:xfrm>
            <a:off x="0" y="1740166"/>
            <a:ext cx="9028763" cy="7460504"/>
          </a:xfrm>
          <a:prstGeom prst="rect">
            <a:avLst/>
          </a:prstGeom>
        </p:spPr>
        <p:txBody>
          <a:bodyPr wrap="square">
            <a:spAutoFit/>
          </a:bodyPr>
          <a:lstStyle/>
          <a:p>
            <a:pPr marL="285750" indent="-285750" algn="ctr">
              <a:lnSpc>
                <a:spcPct val="115000"/>
              </a:lnSpc>
              <a:spcAft>
                <a:spcPts val="600"/>
              </a:spcAft>
              <a:buFont typeface="Arial" panose="020B0604020202020204" pitchFamily="34" charset="0"/>
              <a:buChar char="•"/>
            </a:pPr>
            <a:r>
              <a:rPr lang="en-GB" sz="1300" b="1" dirty="0">
                <a:latin typeface="Calibri" panose="020F0502020204030204" pitchFamily="34" charset="0"/>
                <a:ea typeface="Calibri" panose="020F0502020204030204" pitchFamily="34" charset="0"/>
                <a:cs typeface="Times New Roman" panose="02020603050405020304" pitchFamily="18" charset="0"/>
              </a:rPr>
              <a:t>The before and after school club </a:t>
            </a:r>
            <a:r>
              <a:rPr lang="en-GB" sz="1300" b="1" dirty="0" smtClean="0">
                <a:latin typeface="Calibri" panose="020F0502020204030204" pitchFamily="34" charset="0"/>
                <a:ea typeface="Calibri" panose="020F0502020204030204" pitchFamily="34" charset="0"/>
                <a:cs typeface="Times New Roman" panose="02020603050405020304" pitchFamily="18" charset="0"/>
              </a:rPr>
              <a:t>will </a:t>
            </a:r>
            <a:r>
              <a:rPr lang="en-GB" sz="1300" b="1" dirty="0">
                <a:latin typeface="Calibri" panose="020F0502020204030204" pitchFamily="34" charset="0"/>
                <a:ea typeface="Calibri" panose="020F0502020204030204" pitchFamily="34" charset="0"/>
                <a:cs typeface="Times New Roman" panose="02020603050405020304" pitchFamily="18" charset="0"/>
              </a:rPr>
              <a:t>provide high quality, out-of-school hours, childcare for our families</a:t>
            </a:r>
            <a:r>
              <a:rPr lang="en-GB" sz="1300" b="1" dirty="0" smtClean="0">
                <a:latin typeface="Calibri" panose="020F0502020204030204" pitchFamily="34" charset="0"/>
                <a:ea typeface="Calibri" panose="020F0502020204030204" pitchFamily="34" charset="0"/>
                <a:cs typeface="Times New Roman" panose="02020603050405020304" pitchFamily="18" charset="0"/>
              </a:rPr>
              <a:t>. </a:t>
            </a:r>
          </a:p>
          <a:p>
            <a:pPr marL="285750" indent="-285750" algn="ctr">
              <a:lnSpc>
                <a:spcPct val="115000"/>
              </a:lnSpc>
              <a:spcAft>
                <a:spcPts val="600"/>
              </a:spcAft>
              <a:buFont typeface="Arial" panose="020B0604020202020204" pitchFamily="34" charset="0"/>
              <a:buChar char="•"/>
            </a:pPr>
            <a:endParaRPr lang="en-GB" sz="13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300" b="1" dirty="0" smtClean="0">
                <a:latin typeface="Calibri" panose="020F0502020204030204" pitchFamily="34" charset="0"/>
                <a:ea typeface="Calibri" panose="020F0502020204030204" pitchFamily="34" charset="0"/>
                <a:cs typeface="Times New Roman" panose="02020603050405020304" pitchFamily="18" charset="0"/>
              </a:rPr>
              <a:t>Identified ways in which we can enhance our current morning club. </a:t>
            </a:r>
          </a:p>
          <a:p>
            <a:pPr algn="ctr">
              <a:lnSpc>
                <a:spcPct val="115000"/>
              </a:lnSpc>
              <a:spcAft>
                <a:spcPts val="600"/>
              </a:spcAft>
            </a:pPr>
            <a:endParaRPr lang="en-GB" sz="13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300" b="1" dirty="0">
                <a:latin typeface="Calibri" panose="020F0502020204030204" pitchFamily="34" charset="0"/>
                <a:ea typeface="Calibri" panose="020F0502020204030204" pitchFamily="34" charset="0"/>
                <a:cs typeface="Times New Roman" panose="02020603050405020304" pitchFamily="18" charset="0"/>
              </a:rPr>
              <a:t>Flexible options – flexible booking options to accommodate all family’s needs, enabling parents/carers to work. </a:t>
            </a:r>
            <a:endParaRPr lang="en-GB" sz="1300" b="1" dirty="0" smtClean="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sz="13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300" b="1" dirty="0">
                <a:latin typeface="Calibri" panose="020F0502020204030204" pitchFamily="34" charset="0"/>
                <a:ea typeface="Calibri" panose="020F0502020204030204" pitchFamily="34" charset="0"/>
                <a:cs typeface="Times New Roman" panose="02020603050405020304" pitchFamily="18" charset="0"/>
              </a:rPr>
              <a:t>The children will be provided with a range of stimulating, fun, enjoyable and creative activities in a safe environment. Encouraging children to develop friendships between age groups and work together cooperatively. </a:t>
            </a:r>
          </a:p>
          <a:p>
            <a:pPr algn="ctr">
              <a:lnSpc>
                <a:spcPct val="115000"/>
              </a:lnSpc>
              <a:spcAft>
                <a:spcPts val="600"/>
              </a:spcAft>
            </a:pPr>
            <a:endParaRPr lang="en-GB" sz="13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300" b="1" dirty="0">
                <a:latin typeface="Calibri" panose="020F0502020204030204" pitchFamily="34" charset="0"/>
                <a:ea typeface="Calibri" panose="020F0502020204030204" pitchFamily="34" charset="0"/>
                <a:cs typeface="Times New Roman" panose="02020603050405020304" pitchFamily="18" charset="0"/>
              </a:rPr>
              <a:t>Any money made from wrap-around-care will go back into the school – spent on all children and the expansion of school learning provisions.</a:t>
            </a:r>
          </a:p>
          <a:p>
            <a:pPr marL="285750" indent="-285750" algn="ctr">
              <a:lnSpc>
                <a:spcPct val="115000"/>
              </a:lnSpc>
              <a:spcAft>
                <a:spcPts val="600"/>
              </a:spcAft>
              <a:buFont typeface="Arial" panose="020B0604020202020204" pitchFamily="34" charset="0"/>
              <a:buChar char="•"/>
            </a:pPr>
            <a:endParaRPr lang="en-GB" sz="13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300" b="1" dirty="0">
                <a:latin typeface="Calibri" panose="020F0502020204030204" pitchFamily="34" charset="0"/>
                <a:ea typeface="Calibri" panose="020F0502020204030204" pitchFamily="34" charset="0"/>
                <a:cs typeface="Times New Roman" panose="02020603050405020304" pitchFamily="18" charset="0"/>
              </a:rPr>
              <a:t>Extension of the school – our robust Safeguarding procedures will continue from school through to wrap-around-care. </a:t>
            </a:r>
          </a:p>
          <a:p>
            <a:pPr marL="285750" indent="-285750" algn="ctr">
              <a:lnSpc>
                <a:spcPct val="115000"/>
              </a:lnSpc>
              <a:spcAft>
                <a:spcPts val="600"/>
              </a:spcAft>
              <a:buFont typeface="Arial" panose="020B0604020202020204" pitchFamily="34" charset="0"/>
              <a:buChar char="•"/>
            </a:pPr>
            <a:endParaRPr lang="en-GB" sz="13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buFont typeface="Arial" panose="020B0604020202020204" pitchFamily="34" charset="0"/>
              <a:buChar char="•"/>
            </a:pPr>
            <a:r>
              <a:rPr lang="en-GB" sz="1300" b="1" dirty="0"/>
              <a:t>By taking the Wrap around Care in house, school have the ability to offer free childcare to targeted pupils who may need closer supervision. This in turn will raise the self-esteem of children, particularly those from disadvantaged backgrounds. </a:t>
            </a:r>
          </a:p>
          <a:p>
            <a:pPr marL="285750" indent="-285750" algn="ctr">
              <a:buFont typeface="Arial" panose="020B0604020202020204" pitchFamily="34" charset="0"/>
              <a:buChar char="•"/>
            </a:pPr>
            <a:endParaRPr lang="en-GB" sz="1400" b="1" dirty="0"/>
          </a:p>
          <a:p>
            <a:pPr marL="285750" indent="-285750" algn="ctr">
              <a:buFont typeface="Arial" panose="020B0604020202020204" pitchFamily="34" charset="0"/>
              <a:buChar char="•"/>
            </a:pPr>
            <a:endParaRPr lang="en-GB" sz="1400" b="1" dirty="0"/>
          </a:p>
          <a:p>
            <a:pPr algn="ctr"/>
            <a:endParaRPr lang="en-GB" sz="1400" b="1" dirty="0"/>
          </a:p>
          <a:p>
            <a:r>
              <a:rPr lang="en-US" b="1" dirty="0"/>
              <a:t> </a:t>
            </a:r>
            <a:endParaRPr lang="en-GB" b="1" dirty="0"/>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endParaRPr lang="en-GB" dirty="0">
              <a:latin typeface="Calibri" panose="020F0502020204030204" pitchFamily="34" charset="0"/>
              <a:ea typeface="Calibri" panose="020F0502020204030204" pitchFamily="34" charset="0"/>
              <a:cs typeface="Times New Roman" panose="02020603050405020304" pitchFamily="18" charset="0"/>
            </a:endParaRPr>
          </a:p>
        </p:txBody>
      </p:sp>
      <p:pic>
        <p:nvPicPr>
          <p:cNvPr id="1026" name="Picture 2" descr="Rationale Images – Browse 786 Stock Photos, Vectors, and Video | Adobe Stock"/>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661601" y="784357"/>
            <a:ext cx="1088764" cy="725843"/>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46127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0" y="-191588"/>
            <a:ext cx="8229600" cy="1143000"/>
          </a:xfrm>
        </p:spPr>
        <p:txBody>
          <a:bodyPr>
            <a:normAutofit/>
          </a:bodyPr>
          <a:lstStyle/>
          <a:p>
            <a:r>
              <a:rPr lang="en-US" sz="3600" u="sng" dirty="0">
                <a:latin typeface="Berlin Sans FB" panose="020E0602020502020306" pitchFamily="34" charset="0"/>
              </a:rPr>
              <a:t>Sessions</a:t>
            </a: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3"/>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3"/>
          <a:srcRect r="2901" b="1"/>
          <a:stretch/>
        </p:blipFill>
        <p:spPr>
          <a:xfrm>
            <a:off x="115237" y="80394"/>
            <a:ext cx="881905" cy="871018"/>
          </a:xfrm>
          <a:prstGeom prst="rect">
            <a:avLst/>
          </a:prstGeom>
          <a:ln w="22225">
            <a:solidFill>
              <a:schemeClr val="tx1"/>
            </a:solidFill>
          </a:ln>
        </p:spPr>
      </p:pic>
      <p:sp>
        <p:nvSpPr>
          <p:cNvPr id="3" name="Rectangle 2"/>
          <p:cNvSpPr/>
          <p:nvPr/>
        </p:nvSpPr>
        <p:spPr>
          <a:xfrm>
            <a:off x="1213338" y="693825"/>
            <a:ext cx="6840415" cy="664797"/>
          </a:xfrm>
          <a:prstGeom prst="rect">
            <a:avLst/>
          </a:prstGeom>
        </p:spPr>
        <p:txBody>
          <a:bodyPr wrap="square">
            <a:spAutoFit/>
          </a:bodyPr>
          <a:lstStyle/>
          <a:p>
            <a:pPr marL="285750" indent="-285750">
              <a:lnSpc>
                <a:spcPct val="115000"/>
              </a:lnSpc>
              <a:spcAft>
                <a:spcPts val="600"/>
              </a:spcAft>
              <a:buFont typeface="Arial" panose="020B0604020202020204" pitchFamily="34" charset="0"/>
              <a:buChar char="•"/>
            </a:pPr>
            <a:r>
              <a:rPr lang="en-GB" sz="1400" b="1" dirty="0" smtClean="0">
                <a:latin typeface="Calibri" panose="020F0502020204030204" pitchFamily="34" charset="0"/>
                <a:ea typeface="Calibri" panose="020F0502020204030204" pitchFamily="34" charset="0"/>
                <a:cs typeface="Times New Roman" panose="02020603050405020304" pitchFamily="18" charset="0"/>
              </a:rPr>
              <a:t>The morning club </a:t>
            </a:r>
            <a:r>
              <a:rPr lang="en-GB" sz="1400" dirty="0" smtClean="0">
                <a:latin typeface="Calibri" panose="020F0502020204030204" pitchFamily="34" charset="0"/>
                <a:ea typeface="Calibri" panose="020F0502020204030204" pitchFamily="34" charset="0"/>
                <a:cs typeface="Times New Roman" panose="02020603050405020304" pitchFamily="18" charset="0"/>
              </a:rPr>
              <a:t>will </a:t>
            </a:r>
            <a:r>
              <a:rPr lang="en-GB" sz="1400" dirty="0">
                <a:latin typeface="Calibri" panose="020F0502020204030204" pitchFamily="34" charset="0"/>
                <a:ea typeface="Calibri" panose="020F0502020204030204" pitchFamily="34" charset="0"/>
                <a:cs typeface="Times New Roman" panose="02020603050405020304" pitchFamily="18" charset="0"/>
              </a:rPr>
              <a:t>operate from 7:30am – 8.30am during term time. </a:t>
            </a:r>
          </a:p>
          <a:p>
            <a:pPr marL="285750" indent="-285750">
              <a:lnSpc>
                <a:spcPct val="115000"/>
              </a:lnSpc>
              <a:spcAft>
                <a:spcPts val="600"/>
              </a:spcAft>
              <a:buFont typeface="Arial" panose="020B0604020202020204" pitchFamily="34" charset="0"/>
              <a:buChar char="•"/>
            </a:pPr>
            <a:r>
              <a:rPr lang="en-GB" sz="1400" b="1" dirty="0" smtClean="0">
                <a:latin typeface="Calibri" panose="020F0502020204030204" pitchFamily="34" charset="0"/>
                <a:ea typeface="Calibri" panose="020F0502020204030204" pitchFamily="34" charset="0"/>
                <a:cs typeface="Times New Roman" panose="02020603050405020304" pitchFamily="18" charset="0"/>
              </a:rPr>
              <a:t>The after </a:t>
            </a:r>
            <a:r>
              <a:rPr lang="en-GB" sz="1400" b="1" dirty="0">
                <a:latin typeface="Calibri" panose="020F0502020204030204" pitchFamily="34" charset="0"/>
                <a:ea typeface="Calibri" panose="020F0502020204030204" pitchFamily="34" charset="0"/>
                <a:cs typeface="Times New Roman" panose="02020603050405020304" pitchFamily="18" charset="0"/>
              </a:rPr>
              <a:t>school club </a:t>
            </a:r>
            <a:r>
              <a:rPr lang="en-GB" sz="1400" dirty="0">
                <a:latin typeface="Calibri" panose="020F0502020204030204" pitchFamily="34" charset="0"/>
                <a:ea typeface="Calibri" panose="020F0502020204030204" pitchFamily="34" charset="0"/>
                <a:cs typeface="Times New Roman" panose="02020603050405020304" pitchFamily="18" charset="0"/>
              </a:rPr>
              <a:t>will</a:t>
            </a:r>
            <a:r>
              <a:rPr lang="en-GB" sz="1400" b="1" dirty="0">
                <a:latin typeface="Calibri" panose="020F0502020204030204" pitchFamily="34" charset="0"/>
                <a:ea typeface="Calibri" panose="020F0502020204030204" pitchFamily="34" charset="0"/>
                <a:cs typeface="Times New Roman" panose="02020603050405020304" pitchFamily="18" charset="0"/>
              </a:rPr>
              <a:t> </a:t>
            </a:r>
            <a:r>
              <a:rPr lang="en-GB" sz="1400" dirty="0">
                <a:latin typeface="Calibri" panose="020F0502020204030204" pitchFamily="34" charset="0"/>
                <a:ea typeface="Calibri" panose="020F0502020204030204" pitchFamily="34" charset="0"/>
                <a:cs typeface="Times New Roman" panose="02020603050405020304" pitchFamily="18" charset="0"/>
              </a:rPr>
              <a:t>operate from 3.15pm - 6.00pm during term time. </a:t>
            </a:r>
          </a:p>
        </p:txBody>
      </p:sp>
      <p:sp>
        <p:nvSpPr>
          <p:cNvPr id="5" name="Rectangle 4"/>
          <p:cNvSpPr/>
          <p:nvPr/>
        </p:nvSpPr>
        <p:spPr>
          <a:xfrm>
            <a:off x="101111" y="1477367"/>
            <a:ext cx="3710354" cy="664797"/>
          </a:xfrm>
          <a:prstGeom prst="rect">
            <a:avLst/>
          </a:prstGeom>
          <a:ln w="25400">
            <a:solidFill>
              <a:schemeClr val="tx1"/>
            </a:solidFill>
          </a:ln>
        </p:spPr>
        <p:txBody>
          <a:bodyPr wrap="square">
            <a:spAutoFit/>
          </a:bodyPr>
          <a:lstStyle/>
          <a:p>
            <a:pPr algn="ctr">
              <a:lnSpc>
                <a:spcPct val="115000"/>
              </a:lnSpc>
              <a:spcAft>
                <a:spcPts val="600"/>
              </a:spcAft>
            </a:pPr>
            <a:r>
              <a:rPr lang="en-GB" sz="1400" b="1" u="sng" dirty="0" smtClean="0">
                <a:latin typeface="Calibri" panose="020F0502020204030204" pitchFamily="34" charset="0"/>
                <a:ea typeface="Calibri" panose="020F0502020204030204" pitchFamily="34" charset="0"/>
                <a:cs typeface="Times New Roman" panose="02020603050405020304" pitchFamily="18" charset="0"/>
              </a:rPr>
              <a:t>Morning Club</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600"/>
              </a:spcAft>
            </a:pPr>
            <a:r>
              <a:rPr lang="en-GB" sz="1400" dirty="0">
                <a:latin typeface="Calibri" panose="020F0502020204030204" pitchFamily="34" charset="0"/>
                <a:ea typeface="Calibri" panose="020F0502020204030204" pitchFamily="34" charset="0"/>
                <a:cs typeface="Times New Roman" panose="02020603050405020304" pitchFamily="18" charset="0"/>
              </a:rPr>
              <a:t>7:30am – 8.30am: £6 </a:t>
            </a:r>
          </a:p>
        </p:txBody>
      </p:sp>
      <p:sp>
        <p:nvSpPr>
          <p:cNvPr id="6" name="Rectangle 5"/>
          <p:cNvSpPr/>
          <p:nvPr/>
        </p:nvSpPr>
        <p:spPr>
          <a:xfrm>
            <a:off x="4039954" y="1464663"/>
            <a:ext cx="4906108" cy="2119876"/>
          </a:xfrm>
          <a:prstGeom prst="rect">
            <a:avLst/>
          </a:prstGeom>
          <a:ln w="25400">
            <a:solidFill>
              <a:schemeClr val="tx1"/>
            </a:solidFill>
          </a:ln>
        </p:spPr>
        <p:txBody>
          <a:bodyPr wrap="square">
            <a:spAutoFit/>
          </a:bodyPr>
          <a:lstStyle/>
          <a:p>
            <a:pPr algn="ctr">
              <a:lnSpc>
                <a:spcPct val="115000"/>
              </a:lnSpc>
              <a:spcAft>
                <a:spcPts val="600"/>
              </a:spcAft>
            </a:pPr>
            <a:r>
              <a:rPr lang="en-GB" sz="1400" b="1" u="sng" dirty="0" smtClean="0">
                <a:latin typeface="Calibri" panose="020F0502020204030204" pitchFamily="34" charset="0"/>
                <a:ea typeface="Calibri" panose="020F0502020204030204" pitchFamily="34" charset="0"/>
                <a:cs typeface="Times New Roman" panose="02020603050405020304" pitchFamily="18" charset="0"/>
              </a:rPr>
              <a:t>After </a:t>
            </a:r>
            <a:r>
              <a:rPr lang="en-GB" sz="1400" b="1" u="sng" dirty="0">
                <a:latin typeface="Calibri" panose="020F0502020204030204" pitchFamily="34" charset="0"/>
                <a:ea typeface="Calibri" panose="020F0502020204030204" pitchFamily="34" charset="0"/>
                <a:cs typeface="Times New Roman" panose="02020603050405020304" pitchFamily="18" charset="0"/>
              </a:rPr>
              <a:t>School Club</a:t>
            </a:r>
            <a:endParaRPr lang="en-GB"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600"/>
              </a:spcAft>
            </a:pPr>
            <a:r>
              <a:rPr lang="en-GB" sz="1400" dirty="0">
                <a:latin typeface="Calibri" panose="020F0502020204030204" pitchFamily="34" charset="0"/>
                <a:ea typeface="Calibri" panose="020F0502020204030204" pitchFamily="34" charset="0"/>
                <a:cs typeface="Times New Roman" panose="02020603050405020304" pitchFamily="18" charset="0"/>
              </a:rPr>
              <a:t>Session 1: 3.15pm – 4.15pm: £6 </a:t>
            </a:r>
          </a:p>
          <a:p>
            <a:pPr algn="ctr">
              <a:lnSpc>
                <a:spcPct val="115000"/>
              </a:lnSpc>
              <a:spcAft>
                <a:spcPts val="600"/>
              </a:spcAft>
            </a:pPr>
            <a:r>
              <a:rPr lang="en-GB" sz="1400" dirty="0">
                <a:latin typeface="Calibri" panose="020F0502020204030204" pitchFamily="34" charset="0"/>
                <a:ea typeface="Calibri" panose="020F0502020204030204" pitchFamily="34" charset="0"/>
                <a:cs typeface="Times New Roman" panose="02020603050405020304" pitchFamily="18" charset="0"/>
              </a:rPr>
              <a:t>Session 2: 4.15pm – 6pm: £10 </a:t>
            </a:r>
          </a:p>
          <a:p>
            <a:pPr algn="ctr">
              <a:lnSpc>
                <a:spcPct val="115000"/>
              </a:lnSpc>
              <a:spcAft>
                <a:spcPts val="600"/>
              </a:spcAft>
            </a:pPr>
            <a:r>
              <a:rPr lang="en-GB" sz="1400" dirty="0">
                <a:latin typeface="Calibri" panose="020F0502020204030204" pitchFamily="34" charset="0"/>
                <a:ea typeface="Calibri" panose="020F0502020204030204" pitchFamily="34" charset="0"/>
                <a:cs typeface="Times New Roman" panose="02020603050405020304" pitchFamily="18" charset="0"/>
              </a:rPr>
              <a:t>Session 3: 3.15pm – 6pm: £14 </a:t>
            </a:r>
          </a:p>
          <a:p>
            <a:pPr algn="ctr">
              <a:lnSpc>
                <a:spcPct val="115000"/>
              </a:lnSpc>
              <a:spcAft>
                <a:spcPts val="600"/>
              </a:spcAft>
            </a:pPr>
            <a:r>
              <a:rPr lang="en-GB" sz="1400" b="1" dirty="0">
                <a:latin typeface="Calibri" panose="020F0502020204030204" pitchFamily="34" charset="0"/>
                <a:ea typeface="Calibri" panose="020F0502020204030204" pitchFamily="34" charset="0"/>
                <a:cs typeface="Times New Roman" panose="02020603050405020304" pitchFamily="18" charset="0"/>
              </a:rPr>
              <a:t>Session 2 is to coincide with any internally run after school club or any external clubs held at Queen Eleanor’s Junior School that finish at 4.15pm </a:t>
            </a:r>
          </a:p>
        </p:txBody>
      </p:sp>
      <p:pic>
        <p:nvPicPr>
          <p:cNvPr id="8" name="Picture 7"/>
          <p:cNvPicPr>
            <a:picLocks noChangeAspect="1"/>
          </p:cNvPicPr>
          <p:nvPr/>
        </p:nvPicPr>
        <p:blipFill>
          <a:blip r:embed="rId4"/>
          <a:stretch>
            <a:fillRect/>
          </a:stretch>
        </p:blipFill>
        <p:spPr>
          <a:xfrm>
            <a:off x="7526215" y="5405726"/>
            <a:ext cx="1360975" cy="1283205"/>
          </a:xfrm>
          <a:prstGeom prst="rect">
            <a:avLst/>
          </a:prstGeom>
          <a:ln w="25400">
            <a:solidFill>
              <a:schemeClr val="tx1"/>
            </a:solidFill>
          </a:ln>
        </p:spPr>
      </p:pic>
      <p:sp>
        <p:nvSpPr>
          <p:cNvPr id="9" name="Rectangle 8"/>
          <p:cNvSpPr/>
          <p:nvPr/>
        </p:nvSpPr>
        <p:spPr>
          <a:xfrm>
            <a:off x="-3507" y="2709365"/>
            <a:ext cx="3912577" cy="4016356"/>
          </a:xfrm>
          <a:prstGeom prst="rect">
            <a:avLst/>
          </a:prstGeom>
        </p:spPr>
        <p:txBody>
          <a:bodyPr wrap="square">
            <a:spAutoFit/>
          </a:bodyPr>
          <a:lstStyle/>
          <a:p>
            <a:pPr marL="342900" lvl="0" indent="-342900">
              <a:lnSpc>
                <a:spcPct val="115000"/>
              </a:lnSpc>
              <a:spcAft>
                <a:spcPts val="600"/>
              </a:spcAft>
              <a:buFont typeface="Symbol" panose="05050102010706020507" pitchFamily="18" charset="2"/>
              <a:buChar char=""/>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Only children attending Queen Eleanor’s Junior School will be eligible to attend. </a:t>
            </a:r>
          </a:p>
          <a:p>
            <a:pPr marL="342900" lvl="0" indent="-342900">
              <a:lnSpc>
                <a:spcPct val="115000"/>
              </a:lnSpc>
              <a:spcAft>
                <a:spcPts val="600"/>
              </a:spcAft>
              <a:buFont typeface="Symbol" panose="05050102010706020507" pitchFamily="18" charset="2"/>
              <a:buChar char=""/>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All places are subject to availability. </a:t>
            </a:r>
          </a:p>
          <a:p>
            <a:pPr marL="342900" lvl="0" indent="-342900">
              <a:lnSpc>
                <a:spcPct val="115000"/>
              </a:lnSpc>
              <a:spcAft>
                <a:spcPts val="600"/>
              </a:spcAft>
              <a:buFont typeface="Symbol" panose="05050102010706020507" pitchFamily="18" charset="2"/>
              <a:buChar char=""/>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The registration process must be completed prior to the child’s first session at the club. </a:t>
            </a:r>
          </a:p>
          <a:p>
            <a:pPr marL="342900" lvl="0" indent="-342900">
              <a:lnSpc>
                <a:spcPct val="115000"/>
              </a:lnSpc>
              <a:spcAft>
                <a:spcPts val="600"/>
              </a:spcAft>
              <a:buFont typeface="Symbol" panose="05050102010706020507" pitchFamily="18" charset="2"/>
              <a:buChar char=""/>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All parents will receive a copy of the wrap-around-care policy and the policy will be available to view via our school website. </a:t>
            </a:r>
          </a:p>
          <a:p>
            <a:pPr marL="342900" lvl="0" indent="-342900">
              <a:lnSpc>
                <a:spcPct val="115000"/>
              </a:lnSpc>
              <a:spcAft>
                <a:spcPts val="600"/>
              </a:spcAft>
              <a:buFont typeface="Symbol" panose="05050102010706020507" pitchFamily="18" charset="2"/>
              <a:buChar char=""/>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All club staff will be made aware of the details of each child attending the club. </a:t>
            </a:r>
          </a:p>
          <a:p>
            <a:pPr marL="342900" lvl="0" indent="-342900">
              <a:lnSpc>
                <a:spcPct val="115000"/>
              </a:lnSpc>
              <a:spcAft>
                <a:spcPts val="600"/>
              </a:spcAft>
              <a:buFont typeface="Symbol" panose="05050102010706020507" pitchFamily="18" charset="2"/>
              <a:buChar char=""/>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Children’s attendance will be recorded on a register.</a:t>
            </a:r>
          </a:p>
          <a:p>
            <a:pPr marL="342900" lvl="0" indent="-342900">
              <a:lnSpc>
                <a:spcPct val="115000"/>
              </a:lnSpc>
              <a:spcAft>
                <a:spcPts val="600"/>
              </a:spcAft>
              <a:buFont typeface="Symbol" panose="05050102010706020507" pitchFamily="18" charset="2"/>
              <a:buChar char=""/>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The morning club will not run on INSET days but will be open on the last day of a term.  </a:t>
            </a:r>
          </a:p>
          <a:p>
            <a:pPr marL="342900" lvl="0" indent="-342900">
              <a:lnSpc>
                <a:spcPct val="115000"/>
              </a:lnSpc>
              <a:spcAft>
                <a:spcPts val="600"/>
              </a:spcAft>
              <a:buFont typeface="Symbol" panose="05050102010706020507" pitchFamily="18" charset="2"/>
              <a:buChar char=""/>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The after school club will not run on INSET days or the end of a term where school finishes at 1.15pm as is the case at the moment. </a:t>
            </a:r>
          </a:p>
        </p:txBody>
      </p:sp>
      <p:sp>
        <p:nvSpPr>
          <p:cNvPr id="10" name="Rectangle 9"/>
          <p:cNvSpPr/>
          <p:nvPr/>
        </p:nvSpPr>
        <p:spPr>
          <a:xfrm>
            <a:off x="2846461" y="3985478"/>
            <a:ext cx="4572000" cy="1815882"/>
          </a:xfrm>
          <a:prstGeom prst="rect">
            <a:avLst/>
          </a:prstGeom>
        </p:spPr>
        <p:txBody>
          <a:bodyPr>
            <a:spAutoFit/>
          </a:bodyPr>
          <a:lstStyle/>
          <a:p>
            <a:pPr algn="ctr" fontAlgn="base"/>
            <a:r>
              <a:rPr lang="en-GB" sz="1400" b="1" u="sng" dirty="0">
                <a:solidFill>
                  <a:srgbClr val="000000"/>
                </a:solidFill>
                <a:latin typeface="+mj-lt"/>
              </a:rPr>
              <a:t>Childcare Vouchers</a:t>
            </a:r>
          </a:p>
          <a:p>
            <a:pPr algn="ctr" fontAlgn="base"/>
            <a:r>
              <a:rPr lang="en-GB" sz="1400" dirty="0" smtClean="0">
                <a:solidFill>
                  <a:srgbClr val="000000"/>
                </a:solidFill>
                <a:latin typeface="+mj-lt"/>
              </a:rPr>
              <a:t>Computershare</a:t>
            </a:r>
            <a:endParaRPr lang="en-GB" sz="1400" dirty="0">
              <a:solidFill>
                <a:srgbClr val="000000"/>
              </a:solidFill>
              <a:latin typeface="+mj-lt"/>
            </a:endParaRPr>
          </a:p>
          <a:p>
            <a:pPr algn="ctr" fontAlgn="base"/>
            <a:r>
              <a:rPr lang="en-GB" sz="1400" dirty="0">
                <a:solidFill>
                  <a:srgbClr val="000000"/>
                </a:solidFill>
                <a:latin typeface="+mj-lt"/>
              </a:rPr>
              <a:t>Kiddivouchers</a:t>
            </a:r>
          </a:p>
          <a:p>
            <a:pPr algn="ctr" fontAlgn="base"/>
            <a:r>
              <a:rPr lang="en-GB" sz="1400" dirty="0">
                <a:solidFill>
                  <a:srgbClr val="000000"/>
                </a:solidFill>
                <a:latin typeface="+mj-lt"/>
              </a:rPr>
              <a:t>Care4</a:t>
            </a:r>
          </a:p>
          <a:p>
            <a:pPr algn="ctr" fontAlgn="base"/>
            <a:r>
              <a:rPr lang="en-GB" sz="1400" dirty="0">
                <a:solidFill>
                  <a:srgbClr val="000000"/>
                </a:solidFill>
                <a:latin typeface="+mj-lt"/>
              </a:rPr>
              <a:t>Edenred</a:t>
            </a:r>
          </a:p>
          <a:p>
            <a:pPr algn="ctr" fontAlgn="base"/>
            <a:r>
              <a:rPr lang="en-GB" sz="1400" dirty="0">
                <a:solidFill>
                  <a:srgbClr val="000000"/>
                </a:solidFill>
                <a:latin typeface="+mj-lt"/>
              </a:rPr>
              <a:t>Sodexo</a:t>
            </a:r>
          </a:p>
          <a:p>
            <a:pPr algn="ctr" fontAlgn="base"/>
            <a:r>
              <a:rPr lang="en-GB" sz="1400" dirty="0">
                <a:solidFill>
                  <a:srgbClr val="000000"/>
                </a:solidFill>
                <a:latin typeface="+mj-lt"/>
              </a:rPr>
              <a:t>Busybee</a:t>
            </a:r>
          </a:p>
          <a:p>
            <a:pPr algn="ctr" fontAlgn="base"/>
            <a:r>
              <a:rPr lang="en-GB" sz="1400" dirty="0">
                <a:solidFill>
                  <a:srgbClr val="000000"/>
                </a:solidFill>
                <a:latin typeface="+mj-lt"/>
              </a:rPr>
              <a:t>Fideliti</a:t>
            </a:r>
          </a:p>
        </p:txBody>
      </p:sp>
      <p:cxnSp>
        <p:nvCxnSpPr>
          <p:cNvPr id="12" name="Straight Arrow Connector 11"/>
          <p:cNvCxnSpPr/>
          <p:nvPr/>
        </p:nvCxnSpPr>
        <p:spPr>
          <a:xfrm flipH="1">
            <a:off x="5783973" y="4329273"/>
            <a:ext cx="703385" cy="27256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13" name="TextBox 12">
            <a:extLst>
              <a:ext uri="{FF2B5EF4-FFF2-40B4-BE49-F238E27FC236}">
                <a16:creationId xmlns:a16="http://schemas.microsoft.com/office/drawing/2014/main" id="{E5A41230-66AC-7677-CE41-906B9E6CC859}"/>
              </a:ext>
            </a:extLst>
          </p:cNvPr>
          <p:cNvSpPr txBox="1"/>
          <p:nvPr/>
        </p:nvSpPr>
        <p:spPr>
          <a:xfrm>
            <a:off x="6487358" y="3665244"/>
            <a:ext cx="2399832" cy="1141723"/>
          </a:xfrm>
          <a:prstGeom prst="rect">
            <a:avLst/>
          </a:prstGeom>
          <a:noFill/>
        </p:spPr>
        <p:txBody>
          <a:bodyPr wrap="square">
            <a:spAutoFit/>
          </a:bodyPr>
          <a:lstStyle/>
          <a:p>
            <a:pPr lvl="0">
              <a:lnSpc>
                <a:spcPct val="115000"/>
              </a:lnSpc>
              <a:spcAft>
                <a:spcPts val="600"/>
              </a:spcAft>
            </a:pP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If the company you currently use for childcare vouchers is not in the list. Please email </a:t>
            </a: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hlinkClick r:id="rId5"/>
              </a:rPr>
              <a:t>wac@queen-eleanors.surrey.sch.uk</a:t>
            </a:r>
            <a:r>
              <a:rPr lang="en-GB" sz="1200" dirty="0">
                <a:solidFill>
                  <a:srgbClr val="00B050"/>
                </a:solidFill>
                <a:latin typeface="Calibri" panose="020F0502020204030204" pitchFamily="34" charset="0"/>
                <a:ea typeface="Calibri" panose="020F0502020204030204" pitchFamily="34" charset="0"/>
                <a:cs typeface="Times New Roman" panose="02020603050405020304" pitchFamily="18" charset="0"/>
              </a:rPr>
              <a:t> and we will ensure that we sign up with them.  </a:t>
            </a:r>
          </a:p>
        </p:txBody>
      </p:sp>
      <p:sp>
        <p:nvSpPr>
          <p:cNvPr id="11" name="Rectangle 10"/>
          <p:cNvSpPr/>
          <p:nvPr/>
        </p:nvSpPr>
        <p:spPr>
          <a:xfrm>
            <a:off x="4365527" y="5985087"/>
            <a:ext cx="3052934" cy="646331"/>
          </a:xfrm>
          <a:prstGeom prst="rect">
            <a:avLst/>
          </a:prstGeom>
        </p:spPr>
        <p:txBody>
          <a:bodyPr wrap="square">
            <a:spAutoFit/>
          </a:bodyPr>
          <a:lstStyle/>
          <a:p>
            <a:pPr algn="ctr" fontAlgn="base"/>
            <a:r>
              <a:rPr lang="en-GB" b="1" dirty="0">
                <a:solidFill>
                  <a:srgbClr val="000000"/>
                </a:solidFill>
              </a:rPr>
              <a:t>Tax free c</a:t>
            </a:r>
            <a:r>
              <a:rPr lang="en-GB" b="1" dirty="0" smtClean="0">
                <a:solidFill>
                  <a:srgbClr val="000000"/>
                </a:solidFill>
              </a:rPr>
              <a:t>hildcare will also be accepted</a:t>
            </a:r>
            <a:endParaRPr lang="en-GB" b="1" dirty="0">
              <a:solidFill>
                <a:srgbClr val="000000"/>
              </a:solidFill>
            </a:endParaRPr>
          </a:p>
        </p:txBody>
      </p:sp>
      <p:sp>
        <p:nvSpPr>
          <p:cNvPr id="14" name="Rectangle 13"/>
          <p:cNvSpPr/>
          <p:nvPr/>
        </p:nvSpPr>
        <p:spPr>
          <a:xfrm>
            <a:off x="426315" y="2269340"/>
            <a:ext cx="3052934" cy="369332"/>
          </a:xfrm>
          <a:prstGeom prst="rect">
            <a:avLst/>
          </a:prstGeom>
        </p:spPr>
        <p:txBody>
          <a:bodyPr wrap="square">
            <a:spAutoFit/>
          </a:bodyPr>
          <a:lstStyle/>
          <a:p>
            <a:pPr algn="ctr" fontAlgn="base"/>
            <a:r>
              <a:rPr lang="en-GB" b="1" dirty="0" smtClean="0">
                <a:solidFill>
                  <a:srgbClr val="000000"/>
                </a:solidFill>
              </a:rPr>
              <a:t>20% discount for siblings</a:t>
            </a:r>
            <a:endParaRPr lang="en-GB" b="1" dirty="0">
              <a:solidFill>
                <a:srgbClr val="000000"/>
              </a:solidFill>
            </a:endParaRPr>
          </a:p>
        </p:txBody>
      </p:sp>
    </p:spTree>
    <p:extLst>
      <p:ext uri="{BB962C8B-B14F-4D97-AF65-F5344CB8AC3E}">
        <p14:creationId xmlns:p14="http://schemas.microsoft.com/office/powerpoint/2010/main" val="37918224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363583" y="-172161"/>
            <a:ext cx="8229600" cy="1143000"/>
          </a:xfrm>
        </p:spPr>
        <p:txBody>
          <a:bodyPr>
            <a:normAutofit/>
          </a:bodyPr>
          <a:lstStyle/>
          <a:p>
            <a:r>
              <a:rPr lang="en-US" sz="3600" u="sng" dirty="0">
                <a:latin typeface="Berlin Sans FB" panose="020E0602020502020306" pitchFamily="34" charset="0"/>
              </a:rPr>
              <a:t>Sessions</a:t>
            </a: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6" name="TextBox 5">
            <a:extLst>
              <a:ext uri="{FF2B5EF4-FFF2-40B4-BE49-F238E27FC236}">
                <a16:creationId xmlns:a16="http://schemas.microsoft.com/office/drawing/2014/main" id="{52850A68-006C-B259-F399-905A735FED34}"/>
              </a:ext>
            </a:extLst>
          </p:cNvPr>
          <p:cNvSpPr txBox="1"/>
          <p:nvPr/>
        </p:nvSpPr>
        <p:spPr>
          <a:xfrm>
            <a:off x="115237" y="1095954"/>
            <a:ext cx="8797944" cy="5509200"/>
          </a:xfrm>
          <a:prstGeom prst="rect">
            <a:avLst/>
          </a:prstGeom>
          <a:noFill/>
        </p:spPr>
        <p:txBody>
          <a:bodyPr wrap="square">
            <a:spAutoFit/>
          </a:bodyPr>
          <a:lstStyle/>
          <a:p>
            <a:pPr algn="l"/>
            <a:r>
              <a:rPr lang="en-GB" sz="1200" b="1" i="0" dirty="0" smtClean="0">
                <a:solidFill>
                  <a:srgbClr val="000000"/>
                </a:solidFill>
                <a:effectLst/>
                <a:latin typeface="+mj-lt"/>
              </a:rPr>
              <a:t>Booking and Payment </a:t>
            </a:r>
            <a:endParaRPr lang="en-GB" sz="1200" b="1" i="0" dirty="0">
              <a:solidFill>
                <a:srgbClr val="000000"/>
              </a:solidFill>
              <a:effectLst/>
              <a:latin typeface="+mj-lt"/>
            </a:endParaRPr>
          </a:p>
          <a:p>
            <a:pPr marL="285750" indent="-285750" algn="l">
              <a:buFont typeface="Arial" panose="020B0604020202020204" pitchFamily="34" charset="0"/>
              <a:buChar char="•"/>
            </a:pPr>
            <a:r>
              <a:rPr lang="en-GB" sz="1200" dirty="0">
                <a:solidFill>
                  <a:srgbClr val="000000"/>
                </a:solidFill>
                <a:latin typeface="+mj-lt"/>
              </a:rPr>
              <a:t>P</a:t>
            </a:r>
            <a:r>
              <a:rPr lang="en-GB" sz="1200" b="0" i="0" dirty="0" smtClean="0">
                <a:solidFill>
                  <a:srgbClr val="000000"/>
                </a:solidFill>
                <a:effectLst/>
                <a:latin typeface="+mj-lt"/>
              </a:rPr>
              <a:t>ayment </a:t>
            </a:r>
            <a:r>
              <a:rPr lang="en-GB" sz="1200" b="0" i="0" dirty="0">
                <a:solidFill>
                  <a:srgbClr val="000000"/>
                </a:solidFill>
                <a:effectLst/>
                <a:latin typeface="+mj-lt"/>
              </a:rPr>
              <a:t>is due for all booked sessions in advance of children attending.</a:t>
            </a:r>
          </a:p>
          <a:p>
            <a:pPr marL="285750" indent="-285750" algn="l">
              <a:buFont typeface="Arial" panose="020B0604020202020204" pitchFamily="34" charset="0"/>
              <a:buChar char="•"/>
            </a:pPr>
            <a:r>
              <a:rPr lang="en-GB" sz="1200" b="0" i="0" dirty="0">
                <a:solidFill>
                  <a:srgbClr val="000000"/>
                </a:solidFill>
                <a:effectLst/>
                <a:latin typeface="+mj-lt"/>
              </a:rPr>
              <a:t>Bookings and payments must be made via our online payment system </a:t>
            </a:r>
            <a:r>
              <a:rPr lang="en-GB" sz="1200" b="1" i="0" dirty="0">
                <a:solidFill>
                  <a:srgbClr val="000000"/>
                </a:solidFill>
                <a:effectLst/>
                <a:latin typeface="+mj-lt"/>
              </a:rPr>
              <a:t>SCOPAY</a:t>
            </a:r>
            <a:r>
              <a:rPr lang="en-GB" sz="1200" b="0" i="0" dirty="0">
                <a:solidFill>
                  <a:srgbClr val="000000"/>
                </a:solidFill>
                <a:effectLst/>
                <a:latin typeface="+mj-lt"/>
              </a:rPr>
              <a:t>. Please select the dates and sessions required. Bookings must be made by midnight for the following day for </a:t>
            </a:r>
            <a:r>
              <a:rPr lang="en-GB" sz="1200" b="0" i="0" dirty="0" smtClean="0">
                <a:solidFill>
                  <a:srgbClr val="000000"/>
                </a:solidFill>
                <a:effectLst/>
                <a:latin typeface="+mj-lt"/>
              </a:rPr>
              <a:t>after school club and </a:t>
            </a:r>
            <a:r>
              <a:rPr lang="en-GB" sz="1200" b="0" i="0" dirty="0">
                <a:solidFill>
                  <a:srgbClr val="000000"/>
                </a:solidFill>
                <a:effectLst/>
                <a:latin typeface="+mj-lt"/>
              </a:rPr>
              <a:t>48 hours prior to the intended session for </a:t>
            </a:r>
            <a:r>
              <a:rPr lang="en-GB" sz="1200" b="0" i="0" dirty="0" smtClean="0">
                <a:solidFill>
                  <a:srgbClr val="000000"/>
                </a:solidFill>
                <a:effectLst/>
                <a:latin typeface="+mj-lt"/>
              </a:rPr>
              <a:t>morning club.</a:t>
            </a:r>
          </a:p>
          <a:p>
            <a:pPr marL="285750" indent="-285750" algn="l">
              <a:buFont typeface="Arial" panose="020B0604020202020204" pitchFamily="34" charset="0"/>
              <a:buChar char="•"/>
            </a:pPr>
            <a:r>
              <a:rPr lang="en-GB" sz="1200" b="1" dirty="0" smtClean="0">
                <a:latin typeface="+mj-lt"/>
              </a:rPr>
              <a:t>In case of an emergency, where childcare is required after the closing of the booking system, please contact the school office directly. </a:t>
            </a:r>
            <a:endParaRPr lang="en-GB" sz="1200" b="1" i="0" dirty="0">
              <a:effectLst/>
              <a:latin typeface="+mj-lt"/>
            </a:endParaRPr>
          </a:p>
          <a:p>
            <a:pPr marL="285750" indent="-285750" algn="l">
              <a:buFont typeface="Arial" panose="020B0604020202020204" pitchFamily="34" charset="0"/>
              <a:buChar char="•"/>
            </a:pPr>
            <a:r>
              <a:rPr lang="en-GB" sz="1200" b="0" i="0" dirty="0">
                <a:solidFill>
                  <a:srgbClr val="000000"/>
                </a:solidFill>
                <a:effectLst/>
                <a:latin typeface="+mj-lt"/>
              </a:rPr>
              <a:t>If paying by Childcare Vouchers or Tax Free Childcare, a copy of the payment confirmation should be sent to the school office at wac@queen-eleanors.surrey.sch.uk. Once the funds are received, the office team will add the payment to the relevant account. Parents will then be able to make their club bookings online via </a:t>
            </a:r>
            <a:r>
              <a:rPr lang="en-GB" sz="1200" b="0" i="0" dirty="0" smtClean="0">
                <a:solidFill>
                  <a:srgbClr val="000000"/>
                </a:solidFill>
                <a:effectLst/>
                <a:latin typeface="+mj-lt"/>
              </a:rPr>
              <a:t>SCOPAY. </a:t>
            </a:r>
            <a:r>
              <a:rPr lang="en-GB" sz="1200" b="0" i="0" dirty="0">
                <a:solidFill>
                  <a:srgbClr val="000000"/>
                </a:solidFill>
                <a:effectLst/>
                <a:latin typeface="+mj-lt"/>
              </a:rPr>
              <a:t>Bookings can be made a month in advance or as and when required. All bookings must be made in advance.</a:t>
            </a:r>
          </a:p>
          <a:p>
            <a:pPr marL="285750" indent="-285750" algn="l">
              <a:buFont typeface="Arial" panose="020B0604020202020204" pitchFamily="34" charset="0"/>
              <a:buChar char="•"/>
            </a:pPr>
            <a:r>
              <a:rPr lang="en-GB" sz="1200" b="1" dirty="0">
                <a:solidFill>
                  <a:srgbClr val="000000"/>
                </a:solidFill>
                <a:highlight>
                  <a:srgbClr val="FFFF00"/>
                </a:highlight>
                <a:latin typeface="+mj-lt"/>
              </a:rPr>
              <a:t>Childcare vouchers will need to be emailed to </a:t>
            </a:r>
            <a:r>
              <a:rPr lang="en-GB" sz="1200" b="1" dirty="0">
                <a:solidFill>
                  <a:srgbClr val="000000"/>
                </a:solidFill>
                <a:highlight>
                  <a:srgbClr val="FFFF00"/>
                </a:highlight>
                <a:latin typeface="+mj-lt"/>
                <a:hlinkClick r:id="rId3"/>
              </a:rPr>
              <a:t>wac@queen-eleanors.surrey.sch.uk</a:t>
            </a:r>
            <a:r>
              <a:rPr lang="en-GB" sz="1200" b="1" dirty="0">
                <a:solidFill>
                  <a:srgbClr val="000000"/>
                </a:solidFill>
                <a:highlight>
                  <a:srgbClr val="FFFF00"/>
                </a:highlight>
                <a:latin typeface="+mj-lt"/>
              </a:rPr>
              <a:t> well in advance of bookings opening to ensure that your account is credited with enough money before booking your child’s place. </a:t>
            </a:r>
          </a:p>
          <a:p>
            <a:pPr algn="l"/>
            <a:endParaRPr lang="en-GB" sz="1200" b="1" i="0" dirty="0">
              <a:solidFill>
                <a:srgbClr val="000000"/>
              </a:solidFill>
              <a:effectLst/>
              <a:latin typeface="+mj-lt"/>
            </a:endParaRPr>
          </a:p>
          <a:p>
            <a:pPr algn="l"/>
            <a:r>
              <a:rPr lang="en-GB" sz="1200" b="1" i="0" dirty="0">
                <a:solidFill>
                  <a:srgbClr val="000000"/>
                </a:solidFill>
                <a:effectLst/>
                <a:latin typeface="+mj-lt"/>
              </a:rPr>
              <a:t>Late Collection </a:t>
            </a:r>
            <a:r>
              <a:rPr lang="en-GB" sz="1200" b="1" i="0" dirty="0" smtClean="0">
                <a:solidFill>
                  <a:srgbClr val="000000"/>
                </a:solidFill>
                <a:effectLst/>
                <a:latin typeface="+mj-lt"/>
              </a:rPr>
              <a:t>Fees</a:t>
            </a:r>
          </a:p>
          <a:p>
            <a:pPr marL="285750" indent="-285750" algn="l">
              <a:buFont typeface="Arial" panose="020B0604020202020204" pitchFamily="34" charset="0"/>
              <a:buChar char="•"/>
            </a:pPr>
            <a:r>
              <a:rPr lang="en-GB" sz="1200" dirty="0" smtClean="0">
                <a:solidFill>
                  <a:srgbClr val="000000"/>
                </a:solidFill>
                <a:latin typeface="+mj-lt"/>
              </a:rPr>
              <a:t>On the first occasion that a child is collected late, parents/carers will be reminded of the late collection policy and their reasons for lateness discussed. </a:t>
            </a:r>
          </a:p>
          <a:p>
            <a:pPr marL="285750" indent="-285750" algn="l">
              <a:buFont typeface="Arial" panose="020B0604020202020204" pitchFamily="34" charset="0"/>
              <a:buChar char="•"/>
            </a:pPr>
            <a:r>
              <a:rPr lang="en-GB" sz="1200" dirty="0" smtClean="0">
                <a:solidFill>
                  <a:srgbClr val="000000"/>
                </a:solidFill>
                <a:latin typeface="+mj-lt"/>
              </a:rPr>
              <a:t>On the second occasion that a child is collected late, parents/carers will again be reminded of the late collection policy and an invoice detailing the late payment will be issued and the after school club leader will discuss any extenuating circumstances for the late collections. </a:t>
            </a:r>
            <a:r>
              <a:rPr lang="en-GB" sz="1200" b="0" i="0" dirty="0" smtClean="0">
                <a:solidFill>
                  <a:srgbClr val="000000"/>
                </a:solidFill>
                <a:effectLst/>
                <a:latin typeface="+mj-lt"/>
              </a:rPr>
              <a:t>Any child(ren) collected late will be charged a late collection fee of £15.00 per late collection . Any late fees will be added to the child’s account and until the account is paid, no further bookings will be able to be made. The parent will be expected to pay the late fees onto the online payment system within 48 hours. Failure to pay will lead to further action being taken.</a:t>
            </a:r>
          </a:p>
          <a:p>
            <a:pPr algn="l"/>
            <a:endParaRPr lang="en-GB" sz="1200" b="1" i="0" dirty="0">
              <a:solidFill>
                <a:srgbClr val="000000"/>
              </a:solidFill>
              <a:effectLst/>
              <a:latin typeface="+mj-lt"/>
            </a:endParaRPr>
          </a:p>
          <a:p>
            <a:pPr algn="l"/>
            <a:r>
              <a:rPr lang="en-GB" sz="1200" b="1" i="0" dirty="0">
                <a:solidFill>
                  <a:srgbClr val="000000"/>
                </a:solidFill>
                <a:effectLst/>
                <a:latin typeface="+mj-lt"/>
              </a:rPr>
              <a:t>Session Cancellation</a:t>
            </a:r>
          </a:p>
          <a:p>
            <a:pPr marL="285750" indent="-285750" algn="l">
              <a:buFont typeface="Arial" panose="020B0604020202020204" pitchFamily="34" charset="0"/>
              <a:buChar char="•"/>
            </a:pPr>
            <a:r>
              <a:rPr lang="en-GB" sz="1200" b="0" i="0" dirty="0">
                <a:solidFill>
                  <a:srgbClr val="000000"/>
                </a:solidFill>
                <a:effectLst/>
                <a:latin typeface="+mj-lt"/>
              </a:rPr>
              <a:t>Parents can change or cancel their sessions up to 24 hours prior to their child attending a specific session without incurring a charge. Any change or cancellation after this point is non-refundable.</a:t>
            </a:r>
          </a:p>
          <a:p>
            <a:pPr marL="285750" indent="-285750">
              <a:buFont typeface="Arial" panose="020B0604020202020204" pitchFamily="34" charset="0"/>
              <a:buChar char="•"/>
            </a:pPr>
            <a:r>
              <a:rPr lang="en-GB" sz="1200" b="0" i="0" dirty="0">
                <a:solidFill>
                  <a:srgbClr val="000000"/>
                </a:solidFill>
                <a:effectLst/>
                <a:latin typeface="+mj-lt"/>
              </a:rPr>
              <a:t>If a child will not be attending a session, the office should be contacted before 2pm </a:t>
            </a:r>
            <a:r>
              <a:rPr lang="en-GB" sz="1200" b="0" i="0" dirty="0" smtClean="0">
                <a:solidFill>
                  <a:srgbClr val="000000"/>
                </a:solidFill>
                <a:effectLst/>
                <a:latin typeface="+mj-lt"/>
              </a:rPr>
              <a:t>on</a:t>
            </a:r>
            <a:r>
              <a:rPr lang="en-GB" sz="1200" dirty="0">
                <a:solidFill>
                  <a:srgbClr val="000000"/>
                </a:solidFill>
              </a:rPr>
              <a:t> </a:t>
            </a:r>
            <a:r>
              <a:rPr lang="en-GB" sz="1200" dirty="0" smtClean="0">
                <a:solidFill>
                  <a:srgbClr val="000000"/>
                </a:solidFill>
                <a:hlinkClick r:id="rId3"/>
              </a:rPr>
              <a:t>wac@queen-eleanors.surrey.sch.uk</a:t>
            </a:r>
            <a:r>
              <a:rPr lang="en-GB" sz="1200" dirty="0" smtClean="0">
                <a:solidFill>
                  <a:srgbClr val="000000"/>
                </a:solidFill>
              </a:rPr>
              <a:t> or</a:t>
            </a:r>
          </a:p>
          <a:p>
            <a:r>
              <a:rPr lang="en-GB" sz="1200" b="0" i="0" dirty="0" smtClean="0">
                <a:solidFill>
                  <a:srgbClr val="000000"/>
                </a:solidFill>
                <a:effectLst/>
                <a:latin typeface="+mj-lt"/>
              </a:rPr>
              <a:t> </a:t>
            </a:r>
            <a:r>
              <a:rPr lang="en-GB" sz="1200" b="0" i="0" dirty="0">
                <a:solidFill>
                  <a:srgbClr val="000000"/>
                </a:solidFill>
                <a:effectLst/>
                <a:latin typeface="+mj-lt"/>
              </a:rPr>
              <a:t>01483 </a:t>
            </a:r>
            <a:r>
              <a:rPr lang="en-GB" sz="1200" b="0" i="0" dirty="0" smtClean="0">
                <a:solidFill>
                  <a:srgbClr val="000000"/>
                </a:solidFill>
                <a:effectLst/>
                <a:latin typeface="+mj-lt"/>
              </a:rPr>
              <a:t>561323. By </a:t>
            </a:r>
            <a:r>
              <a:rPr lang="en-GB" sz="1200" b="0" i="0" dirty="0">
                <a:solidFill>
                  <a:srgbClr val="000000"/>
                </a:solidFill>
                <a:effectLst/>
                <a:latin typeface="+mj-lt"/>
              </a:rPr>
              <a:t>making a booking, terms and conditions are agreed to and the pupil will be expected to attend the club. Sessions will be ‘released’ for booking on a termly basis. Sessions will be allocated on a first-come, first-served basis.</a:t>
            </a:r>
          </a:p>
          <a:p>
            <a:pPr marL="285750" indent="-285750" algn="l">
              <a:buFont typeface="Arial" panose="020B0604020202020204" pitchFamily="34" charset="0"/>
              <a:buChar char="•"/>
            </a:pPr>
            <a:endParaRPr lang="en-GB" sz="1600" b="0" i="0" dirty="0">
              <a:solidFill>
                <a:srgbClr val="000000"/>
              </a:solidFill>
              <a:effectLst/>
              <a:latin typeface="+mj-lt"/>
            </a:endParaRPr>
          </a:p>
        </p:txBody>
      </p:sp>
    </p:spTree>
    <p:extLst>
      <p:ext uri="{BB962C8B-B14F-4D97-AF65-F5344CB8AC3E}">
        <p14:creationId xmlns:p14="http://schemas.microsoft.com/office/powerpoint/2010/main" val="3713095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92790" y="-172161"/>
            <a:ext cx="8229600" cy="1143000"/>
          </a:xfrm>
        </p:spPr>
        <p:txBody>
          <a:bodyPr>
            <a:normAutofit/>
          </a:bodyPr>
          <a:lstStyle/>
          <a:p>
            <a:r>
              <a:rPr lang="en-US" sz="3600" u="sng" dirty="0">
                <a:latin typeface="Berlin Sans FB" panose="020E0602020502020306" pitchFamily="34" charset="0"/>
              </a:rPr>
              <a:t>Sessions</a:t>
            </a: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pic>
        <p:nvPicPr>
          <p:cNvPr id="8" name="Picture 7"/>
          <p:cNvPicPr>
            <a:picLocks noChangeAspect="1"/>
          </p:cNvPicPr>
          <p:nvPr/>
        </p:nvPicPr>
        <p:blipFill>
          <a:blip r:embed="rId3"/>
          <a:stretch>
            <a:fillRect/>
          </a:stretch>
        </p:blipFill>
        <p:spPr>
          <a:xfrm>
            <a:off x="8060924" y="5846967"/>
            <a:ext cx="987040" cy="930638"/>
          </a:xfrm>
          <a:prstGeom prst="rect">
            <a:avLst/>
          </a:prstGeom>
          <a:ln w="25400">
            <a:solidFill>
              <a:schemeClr val="tx1"/>
            </a:solidFill>
          </a:ln>
        </p:spPr>
      </p:pic>
      <p:sp>
        <p:nvSpPr>
          <p:cNvPr id="5" name="TextBox 4">
            <a:extLst>
              <a:ext uri="{FF2B5EF4-FFF2-40B4-BE49-F238E27FC236}">
                <a16:creationId xmlns:a16="http://schemas.microsoft.com/office/drawing/2014/main" id="{A9D1E6C1-0A64-E268-9DEE-481809DC47AA}"/>
              </a:ext>
            </a:extLst>
          </p:cNvPr>
          <p:cNvSpPr txBox="1"/>
          <p:nvPr/>
        </p:nvSpPr>
        <p:spPr>
          <a:xfrm>
            <a:off x="115237" y="1043731"/>
            <a:ext cx="8584707" cy="5693866"/>
          </a:xfrm>
          <a:prstGeom prst="rect">
            <a:avLst/>
          </a:prstGeom>
          <a:noFill/>
        </p:spPr>
        <p:txBody>
          <a:bodyPr wrap="square">
            <a:spAutoFit/>
          </a:bodyPr>
          <a:lstStyle/>
          <a:p>
            <a:pPr algn="l"/>
            <a:r>
              <a:rPr lang="en-GB" sz="1400" b="1" i="0" dirty="0">
                <a:solidFill>
                  <a:srgbClr val="000000"/>
                </a:solidFill>
                <a:effectLst/>
                <a:latin typeface="+mj-lt"/>
              </a:rPr>
              <a:t>Arrival and Departure</a:t>
            </a:r>
          </a:p>
          <a:p>
            <a:pPr algn="l"/>
            <a:endParaRPr lang="en-GB" sz="1400" dirty="0">
              <a:solidFill>
                <a:srgbClr val="000000"/>
              </a:solidFill>
              <a:latin typeface="+mj-lt"/>
            </a:endParaRPr>
          </a:p>
          <a:p>
            <a:pPr algn="l"/>
            <a:r>
              <a:rPr lang="en-GB" sz="1400" b="1" i="0" dirty="0" smtClean="0">
                <a:solidFill>
                  <a:srgbClr val="000000"/>
                </a:solidFill>
                <a:effectLst/>
                <a:latin typeface="+mj-lt"/>
              </a:rPr>
              <a:t>Morning club:</a:t>
            </a:r>
            <a:endParaRPr lang="en-GB" sz="1400" b="1" i="0" dirty="0">
              <a:solidFill>
                <a:srgbClr val="000000"/>
              </a:solidFill>
              <a:effectLst/>
              <a:latin typeface="+mj-lt"/>
            </a:endParaRPr>
          </a:p>
          <a:p>
            <a:pPr marL="285750" indent="-285750" algn="l">
              <a:buFont typeface="Arial" panose="020B0604020202020204" pitchFamily="34" charset="0"/>
              <a:buChar char="•"/>
            </a:pPr>
            <a:r>
              <a:rPr lang="en-GB" sz="1400" b="0" i="0" dirty="0" smtClean="0">
                <a:solidFill>
                  <a:srgbClr val="000000"/>
                </a:solidFill>
                <a:effectLst/>
                <a:latin typeface="+mj-lt"/>
              </a:rPr>
              <a:t>Parents/Carers </a:t>
            </a:r>
            <a:r>
              <a:rPr lang="en-GB" sz="1400" b="0" i="0" dirty="0">
                <a:solidFill>
                  <a:srgbClr val="000000"/>
                </a:solidFill>
                <a:effectLst/>
                <a:latin typeface="+mj-lt"/>
              </a:rPr>
              <a:t>are required to bring their child directly </a:t>
            </a:r>
            <a:r>
              <a:rPr lang="en-GB" sz="1400" b="0" i="0" dirty="0" smtClean="0">
                <a:solidFill>
                  <a:srgbClr val="000000"/>
                </a:solidFill>
                <a:effectLst/>
                <a:latin typeface="+mj-lt"/>
              </a:rPr>
              <a:t>to the hut and </a:t>
            </a:r>
            <a:r>
              <a:rPr lang="en-GB" sz="1400" b="0" i="0" dirty="0">
                <a:solidFill>
                  <a:srgbClr val="000000"/>
                </a:solidFill>
                <a:effectLst/>
                <a:latin typeface="+mj-lt"/>
              </a:rPr>
              <a:t>sign them in. Entry to the club is via the main school gate. </a:t>
            </a:r>
          </a:p>
          <a:p>
            <a:pPr marL="285750" indent="-285750" algn="l">
              <a:buFont typeface="Arial" panose="020B0604020202020204" pitchFamily="34" charset="0"/>
              <a:buChar char="•"/>
            </a:pPr>
            <a:r>
              <a:rPr lang="en-GB" sz="1400" b="0" i="0" dirty="0">
                <a:solidFill>
                  <a:srgbClr val="000000"/>
                </a:solidFill>
                <a:effectLst/>
                <a:latin typeface="+mj-lt"/>
              </a:rPr>
              <a:t>At the end of the morning session, children will be escorted to their classes or their designated playgrounds at 8.45am by the club staff.</a:t>
            </a:r>
          </a:p>
          <a:p>
            <a:pPr algn="l"/>
            <a:endParaRPr lang="en-GB" sz="1400" b="0" i="0" dirty="0">
              <a:solidFill>
                <a:srgbClr val="000000"/>
              </a:solidFill>
              <a:effectLst/>
              <a:latin typeface="+mj-lt"/>
            </a:endParaRPr>
          </a:p>
          <a:p>
            <a:pPr algn="l"/>
            <a:r>
              <a:rPr lang="en-GB" sz="1400" b="1" i="0" dirty="0" smtClean="0">
                <a:solidFill>
                  <a:srgbClr val="000000"/>
                </a:solidFill>
                <a:effectLst/>
                <a:latin typeface="+mj-lt"/>
              </a:rPr>
              <a:t>After school club:</a:t>
            </a:r>
            <a:endParaRPr lang="en-GB" sz="1400" b="1" i="0" dirty="0">
              <a:solidFill>
                <a:srgbClr val="000000"/>
              </a:solidFill>
              <a:effectLst/>
              <a:latin typeface="+mj-lt"/>
            </a:endParaRPr>
          </a:p>
          <a:p>
            <a:pPr marL="285750" indent="-285750" algn="l">
              <a:buFont typeface="Arial" panose="020B0604020202020204" pitchFamily="34" charset="0"/>
              <a:buChar char="•"/>
            </a:pPr>
            <a:r>
              <a:rPr lang="en-GB" sz="1400" b="0" i="0" dirty="0" smtClean="0">
                <a:solidFill>
                  <a:srgbClr val="000000"/>
                </a:solidFill>
                <a:effectLst/>
                <a:latin typeface="+mj-lt"/>
              </a:rPr>
              <a:t>Children </a:t>
            </a:r>
            <a:r>
              <a:rPr lang="en-GB" sz="1400" b="0" i="0" dirty="0">
                <a:solidFill>
                  <a:srgbClr val="000000"/>
                </a:solidFill>
                <a:effectLst/>
                <a:latin typeface="+mj-lt"/>
              </a:rPr>
              <a:t>will make their way directly to the </a:t>
            </a:r>
            <a:r>
              <a:rPr lang="en-GB" sz="1400" b="0" i="0" dirty="0" smtClean="0">
                <a:solidFill>
                  <a:srgbClr val="000000"/>
                </a:solidFill>
                <a:effectLst/>
                <a:latin typeface="+mj-lt"/>
              </a:rPr>
              <a:t>hut to </a:t>
            </a:r>
            <a:r>
              <a:rPr lang="en-GB" sz="1400" b="0" i="0" dirty="0">
                <a:solidFill>
                  <a:srgbClr val="000000"/>
                </a:solidFill>
                <a:effectLst/>
                <a:latin typeface="+mj-lt"/>
              </a:rPr>
              <a:t>be greeted by a member of staff.</a:t>
            </a:r>
          </a:p>
          <a:p>
            <a:pPr marL="285750" indent="-285750" algn="l">
              <a:buFont typeface="Arial" panose="020B0604020202020204" pitchFamily="34" charset="0"/>
              <a:buChar char="•"/>
            </a:pPr>
            <a:r>
              <a:rPr lang="en-GB" sz="1400" b="0" i="0" dirty="0" smtClean="0">
                <a:solidFill>
                  <a:srgbClr val="000000"/>
                </a:solidFill>
                <a:effectLst/>
                <a:latin typeface="+mj-lt"/>
              </a:rPr>
              <a:t>The club staff </a:t>
            </a:r>
            <a:r>
              <a:rPr lang="en-GB" sz="1400" b="0" i="0" dirty="0">
                <a:solidFill>
                  <a:srgbClr val="000000"/>
                </a:solidFill>
                <a:effectLst/>
                <a:latin typeface="+mj-lt"/>
              </a:rPr>
              <a:t>will take a register of all contracted children and will liaise with the class teacher/school office to determine any reason why a child is not accounted for.</a:t>
            </a:r>
          </a:p>
          <a:p>
            <a:pPr marL="285750" indent="-285750" algn="l">
              <a:buFont typeface="Arial" panose="020B0604020202020204" pitchFamily="34" charset="0"/>
              <a:buChar char="•"/>
            </a:pPr>
            <a:r>
              <a:rPr lang="en-GB" sz="1400" b="0" i="0" dirty="0" smtClean="0">
                <a:solidFill>
                  <a:srgbClr val="000000"/>
                </a:solidFill>
                <a:effectLst/>
                <a:latin typeface="+mj-lt"/>
              </a:rPr>
              <a:t>When </a:t>
            </a:r>
            <a:r>
              <a:rPr lang="en-GB" sz="1400" b="0" i="0" dirty="0">
                <a:solidFill>
                  <a:srgbClr val="000000"/>
                </a:solidFill>
                <a:effectLst/>
                <a:latin typeface="+mj-lt"/>
              </a:rPr>
              <a:t>a child is collected at the end of or during a session, they must be signed out by a parent/carer or named collector and the accurate time recorded.</a:t>
            </a:r>
          </a:p>
          <a:p>
            <a:pPr marL="285750" indent="-285750" algn="l">
              <a:buFont typeface="Arial" panose="020B0604020202020204" pitchFamily="34" charset="0"/>
              <a:buChar char="•"/>
            </a:pPr>
            <a:r>
              <a:rPr lang="en-GB" sz="1400" b="0" i="0" dirty="0" smtClean="0">
                <a:solidFill>
                  <a:srgbClr val="000000"/>
                </a:solidFill>
                <a:effectLst/>
                <a:latin typeface="+mj-lt"/>
              </a:rPr>
              <a:t>The </a:t>
            </a:r>
            <a:r>
              <a:rPr lang="en-GB" sz="1400" b="0" i="0" dirty="0">
                <a:solidFill>
                  <a:srgbClr val="000000"/>
                </a:solidFill>
                <a:effectLst/>
                <a:latin typeface="+mj-lt"/>
              </a:rPr>
              <a:t>parent/carer or named collector must inform a member of staff that they are collecting and signing out a child.</a:t>
            </a:r>
          </a:p>
          <a:p>
            <a:pPr marL="285750" indent="-285750" algn="l">
              <a:buFont typeface="Arial" panose="020B0604020202020204" pitchFamily="34" charset="0"/>
              <a:buChar char="•"/>
            </a:pPr>
            <a:r>
              <a:rPr lang="en-GB" sz="1400" b="0" i="0" dirty="0" smtClean="0">
                <a:solidFill>
                  <a:srgbClr val="000000"/>
                </a:solidFill>
                <a:effectLst/>
                <a:latin typeface="+mj-lt"/>
              </a:rPr>
              <a:t>Parents/carers </a:t>
            </a:r>
            <a:r>
              <a:rPr lang="en-GB" sz="1400" b="0" i="0" dirty="0">
                <a:solidFill>
                  <a:srgbClr val="000000"/>
                </a:solidFill>
                <a:effectLst/>
                <a:latin typeface="+mj-lt"/>
              </a:rPr>
              <a:t>must ensure that any person who may collect their child is listed on the school registration form and that it is kept fully up to date.</a:t>
            </a:r>
          </a:p>
          <a:p>
            <a:pPr marL="285750" indent="-285750" algn="l">
              <a:buFont typeface="Arial" panose="020B0604020202020204" pitchFamily="34" charset="0"/>
              <a:buChar char="•"/>
            </a:pPr>
            <a:r>
              <a:rPr lang="en-GB" sz="1400" b="0" i="0" dirty="0" smtClean="0">
                <a:solidFill>
                  <a:srgbClr val="000000"/>
                </a:solidFill>
                <a:effectLst/>
                <a:latin typeface="+mj-lt"/>
              </a:rPr>
              <a:t>Parents </a:t>
            </a:r>
            <a:r>
              <a:rPr lang="en-GB" sz="1400" b="0" i="0" dirty="0">
                <a:solidFill>
                  <a:srgbClr val="000000"/>
                </a:solidFill>
                <a:effectLst/>
                <a:latin typeface="+mj-lt"/>
              </a:rPr>
              <a:t>must inform </a:t>
            </a:r>
            <a:r>
              <a:rPr lang="en-GB" sz="1400" b="0" i="0" dirty="0" smtClean="0">
                <a:solidFill>
                  <a:srgbClr val="000000"/>
                </a:solidFill>
                <a:effectLst/>
                <a:latin typeface="+mj-lt"/>
              </a:rPr>
              <a:t>after school club staff </a:t>
            </a:r>
            <a:r>
              <a:rPr lang="en-GB" sz="1400" b="0" i="0" dirty="0">
                <a:solidFill>
                  <a:srgbClr val="000000"/>
                </a:solidFill>
                <a:effectLst/>
                <a:latin typeface="+mj-lt"/>
              </a:rPr>
              <a:t>if their child is going to be absent by phoning the school office or emailing </a:t>
            </a:r>
            <a:r>
              <a:rPr lang="en-GB" sz="1400" b="0" i="0" dirty="0">
                <a:solidFill>
                  <a:srgbClr val="000000"/>
                </a:solidFill>
                <a:effectLst/>
                <a:latin typeface="+mj-lt"/>
                <a:hlinkClick r:id="rId4"/>
              </a:rPr>
              <a:t>wac@queen-eleanors.surrey.sch.uk</a:t>
            </a:r>
            <a:endParaRPr lang="en-GB" sz="1400" b="0" i="0" dirty="0">
              <a:solidFill>
                <a:srgbClr val="000000"/>
              </a:solidFill>
              <a:effectLst/>
              <a:latin typeface="+mj-lt"/>
            </a:endParaRPr>
          </a:p>
          <a:p>
            <a:pPr algn="l"/>
            <a:endParaRPr lang="en-GB" sz="1400" b="1" dirty="0">
              <a:solidFill>
                <a:schemeClr val="accent3">
                  <a:lumMod val="50000"/>
                </a:schemeClr>
              </a:solidFill>
              <a:latin typeface="+mj-lt"/>
            </a:endParaRPr>
          </a:p>
          <a:p>
            <a:pPr algn="l"/>
            <a:r>
              <a:rPr lang="en-GB" sz="1400" b="1" dirty="0">
                <a:solidFill>
                  <a:schemeClr val="accent3">
                    <a:lumMod val="50000"/>
                  </a:schemeClr>
                </a:solidFill>
                <a:latin typeface="+mj-lt"/>
              </a:rPr>
              <a:t>*Sessions are subject to availability and will be allocated in order of booking. </a:t>
            </a:r>
            <a:endParaRPr lang="en-GB" sz="1400" b="1" dirty="0" smtClean="0">
              <a:solidFill>
                <a:schemeClr val="accent3">
                  <a:lumMod val="50000"/>
                </a:schemeClr>
              </a:solidFill>
              <a:latin typeface="+mj-lt"/>
            </a:endParaRPr>
          </a:p>
          <a:p>
            <a:pPr algn="l"/>
            <a:endParaRPr lang="en-GB" sz="1400" b="1" dirty="0">
              <a:solidFill>
                <a:schemeClr val="accent3">
                  <a:lumMod val="50000"/>
                </a:schemeClr>
              </a:solidFill>
              <a:latin typeface="+mj-lt"/>
            </a:endParaRPr>
          </a:p>
          <a:p>
            <a:pPr algn="l"/>
            <a:r>
              <a:rPr lang="en-GB" sz="1400" b="1" i="0" dirty="0">
                <a:solidFill>
                  <a:schemeClr val="accent3">
                    <a:lumMod val="50000"/>
                  </a:schemeClr>
                </a:solidFill>
                <a:effectLst/>
                <a:latin typeface="+mj-lt"/>
              </a:rPr>
              <a:t>*Families will be able to change or cancel their sessions up to 24 hours prior to their child attending a </a:t>
            </a:r>
            <a:endParaRPr lang="en-GB" sz="1400" b="1" i="0" dirty="0" smtClean="0">
              <a:solidFill>
                <a:schemeClr val="accent3">
                  <a:lumMod val="50000"/>
                </a:schemeClr>
              </a:solidFill>
              <a:effectLst/>
              <a:latin typeface="+mj-lt"/>
            </a:endParaRPr>
          </a:p>
          <a:p>
            <a:pPr algn="l"/>
            <a:r>
              <a:rPr lang="en-GB" sz="1400" b="1" i="0" dirty="0" smtClean="0">
                <a:solidFill>
                  <a:schemeClr val="accent3">
                    <a:lumMod val="50000"/>
                  </a:schemeClr>
                </a:solidFill>
                <a:effectLst/>
                <a:latin typeface="+mj-lt"/>
              </a:rPr>
              <a:t>specific </a:t>
            </a:r>
            <a:r>
              <a:rPr lang="en-GB" sz="1400" b="1" i="0" dirty="0">
                <a:solidFill>
                  <a:schemeClr val="accent3">
                    <a:lumMod val="50000"/>
                  </a:schemeClr>
                </a:solidFill>
                <a:effectLst/>
                <a:latin typeface="+mj-lt"/>
              </a:rPr>
              <a:t>session without incurring a char</a:t>
            </a:r>
            <a:r>
              <a:rPr lang="en-GB" sz="1400" b="1" dirty="0">
                <a:solidFill>
                  <a:schemeClr val="accent3">
                    <a:lumMod val="50000"/>
                  </a:schemeClr>
                </a:solidFill>
                <a:latin typeface="+mj-lt"/>
              </a:rPr>
              <a:t>ge. Any change or cancellation after this time will be </a:t>
            </a:r>
            <a:endParaRPr lang="en-GB" sz="1400" b="1" dirty="0" smtClean="0">
              <a:solidFill>
                <a:schemeClr val="accent3">
                  <a:lumMod val="50000"/>
                </a:schemeClr>
              </a:solidFill>
              <a:latin typeface="+mj-lt"/>
            </a:endParaRPr>
          </a:p>
          <a:p>
            <a:pPr algn="l"/>
            <a:r>
              <a:rPr lang="en-GB" sz="1400" b="1" dirty="0" smtClean="0">
                <a:solidFill>
                  <a:schemeClr val="accent3">
                    <a:lumMod val="50000"/>
                  </a:schemeClr>
                </a:solidFill>
                <a:latin typeface="+mj-lt"/>
              </a:rPr>
              <a:t>non-refundable</a:t>
            </a:r>
            <a:r>
              <a:rPr lang="en-GB" sz="1400" b="1" dirty="0">
                <a:solidFill>
                  <a:schemeClr val="accent3">
                    <a:lumMod val="50000"/>
                  </a:schemeClr>
                </a:solidFill>
                <a:latin typeface="+mj-lt"/>
              </a:rPr>
              <a:t>. </a:t>
            </a:r>
            <a:endParaRPr lang="en-GB" sz="1400" b="1" i="0" dirty="0">
              <a:solidFill>
                <a:schemeClr val="accent3">
                  <a:lumMod val="50000"/>
                </a:schemeClr>
              </a:solidFill>
              <a:effectLst/>
              <a:latin typeface="+mj-lt"/>
            </a:endParaRPr>
          </a:p>
        </p:txBody>
      </p:sp>
    </p:spTree>
    <p:extLst>
      <p:ext uri="{BB962C8B-B14F-4D97-AF65-F5344CB8AC3E}">
        <p14:creationId xmlns:p14="http://schemas.microsoft.com/office/powerpoint/2010/main" val="13949683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0" y="-191588"/>
            <a:ext cx="8229600" cy="1143000"/>
          </a:xfrm>
        </p:spPr>
        <p:txBody>
          <a:bodyPr>
            <a:normAutofit/>
          </a:bodyPr>
          <a:lstStyle/>
          <a:p>
            <a:r>
              <a:rPr lang="en-US" sz="3600" u="sng" dirty="0">
                <a:latin typeface="Berlin Sans FB" panose="020E0602020502020306" pitchFamily="34" charset="0"/>
              </a:rPr>
              <a:t>Sessions</a:t>
            </a: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pic>
        <p:nvPicPr>
          <p:cNvPr id="1026" name="Picture 2" descr="Wrap Around Care – Nightingale Infant &amp; Nursery School">
            <a:extLst>
              <a:ext uri="{FF2B5EF4-FFF2-40B4-BE49-F238E27FC236}">
                <a16:creationId xmlns:a16="http://schemas.microsoft.com/office/drawing/2014/main" id="{C47A2008-B23B-B2B6-FADA-3FC33F7E350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95986" y="749275"/>
            <a:ext cx="1451221" cy="1281912"/>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B2A73FA2-A2B7-1136-AEC7-2FEE3B0F13FC}"/>
              </a:ext>
            </a:extLst>
          </p:cNvPr>
          <p:cNvSpPr txBox="1"/>
          <p:nvPr/>
        </p:nvSpPr>
        <p:spPr>
          <a:xfrm>
            <a:off x="115237" y="2031187"/>
            <a:ext cx="8824577" cy="4770537"/>
          </a:xfrm>
          <a:prstGeom prst="rect">
            <a:avLst/>
          </a:prstGeom>
          <a:noFill/>
        </p:spPr>
        <p:txBody>
          <a:bodyPr wrap="square">
            <a:spAutoFit/>
          </a:bodyPr>
          <a:lstStyle/>
          <a:p>
            <a:pPr algn="l"/>
            <a:r>
              <a:rPr lang="en-GB" sz="1600" b="1" i="0" u="sng" dirty="0">
                <a:solidFill>
                  <a:srgbClr val="000000"/>
                </a:solidFill>
                <a:effectLst/>
                <a:latin typeface="+mj-lt"/>
              </a:rPr>
              <a:t>Daily Routine</a:t>
            </a:r>
          </a:p>
          <a:p>
            <a:pPr algn="l"/>
            <a:endParaRPr lang="en-GB" sz="1600" b="0" i="0" dirty="0">
              <a:solidFill>
                <a:srgbClr val="000000"/>
              </a:solidFill>
              <a:effectLst/>
              <a:latin typeface="+mj-lt"/>
            </a:endParaRPr>
          </a:p>
          <a:p>
            <a:pPr algn="l"/>
            <a:r>
              <a:rPr lang="en-GB" sz="1600" b="1" i="0" dirty="0" smtClean="0">
                <a:solidFill>
                  <a:srgbClr val="000000"/>
                </a:solidFill>
                <a:effectLst/>
                <a:latin typeface="+mj-lt"/>
              </a:rPr>
              <a:t>Morning Club </a:t>
            </a:r>
            <a:endParaRPr lang="en-GB" sz="1600" b="1" i="0" dirty="0">
              <a:solidFill>
                <a:srgbClr val="000000"/>
              </a:solidFill>
              <a:effectLst/>
              <a:latin typeface="+mj-lt"/>
            </a:endParaRPr>
          </a:p>
          <a:p>
            <a:pPr marL="285750" indent="-285750" algn="l">
              <a:buFont typeface="Arial" panose="020B0604020202020204" pitchFamily="34" charset="0"/>
              <a:buChar char="•"/>
            </a:pPr>
            <a:r>
              <a:rPr lang="en-GB" sz="1600" b="0" i="0" dirty="0" smtClean="0">
                <a:solidFill>
                  <a:srgbClr val="000000"/>
                </a:solidFill>
                <a:effectLst/>
                <a:latin typeface="+mj-lt"/>
              </a:rPr>
              <a:t>Families </a:t>
            </a:r>
            <a:r>
              <a:rPr lang="en-GB" sz="1600" b="0" i="0" dirty="0">
                <a:solidFill>
                  <a:srgbClr val="000000"/>
                </a:solidFill>
                <a:effectLst/>
                <a:latin typeface="+mj-lt"/>
              </a:rPr>
              <a:t>bring their children to </a:t>
            </a:r>
            <a:r>
              <a:rPr lang="en-GB" sz="1600" b="0" i="0" dirty="0" smtClean="0">
                <a:solidFill>
                  <a:srgbClr val="000000"/>
                </a:solidFill>
                <a:effectLst/>
                <a:latin typeface="+mj-lt"/>
              </a:rPr>
              <a:t>the morning club situated </a:t>
            </a:r>
            <a:r>
              <a:rPr lang="en-GB" sz="1600" b="0" i="0" dirty="0">
                <a:solidFill>
                  <a:srgbClr val="000000"/>
                </a:solidFill>
                <a:effectLst/>
                <a:latin typeface="+mj-lt"/>
              </a:rPr>
              <a:t>in the </a:t>
            </a:r>
            <a:r>
              <a:rPr lang="en-GB" sz="1600" b="0" i="0" dirty="0" smtClean="0">
                <a:solidFill>
                  <a:srgbClr val="000000"/>
                </a:solidFill>
                <a:effectLst/>
                <a:latin typeface="+mj-lt"/>
              </a:rPr>
              <a:t>hut (entrance </a:t>
            </a:r>
            <a:r>
              <a:rPr lang="en-GB" sz="1600" b="0" i="0" dirty="0">
                <a:solidFill>
                  <a:srgbClr val="000000"/>
                </a:solidFill>
                <a:effectLst/>
                <a:latin typeface="+mj-lt"/>
              </a:rPr>
              <a:t>via main school gate) where a range of activities will be set out.</a:t>
            </a:r>
          </a:p>
          <a:p>
            <a:pPr marL="285750" indent="-285750" algn="l">
              <a:buFont typeface="Arial" panose="020B0604020202020204" pitchFamily="34" charset="0"/>
              <a:buChar char="•"/>
            </a:pPr>
            <a:r>
              <a:rPr lang="en-GB" sz="1600" b="0" i="0" dirty="0" smtClean="0">
                <a:solidFill>
                  <a:srgbClr val="000000"/>
                </a:solidFill>
                <a:effectLst/>
                <a:latin typeface="+mj-lt"/>
              </a:rPr>
              <a:t>On </a:t>
            </a:r>
            <a:r>
              <a:rPr lang="en-GB" sz="1600" b="0" i="0" dirty="0">
                <a:solidFill>
                  <a:srgbClr val="000000"/>
                </a:solidFill>
                <a:effectLst/>
                <a:latin typeface="+mj-lt"/>
              </a:rPr>
              <a:t>arrival, children wishing to have breakfast (toast, cereal, fruit) wash their hands ready to eat.</a:t>
            </a:r>
          </a:p>
          <a:p>
            <a:pPr marL="285750" indent="-285750" algn="l">
              <a:buFont typeface="Arial" panose="020B0604020202020204" pitchFamily="34" charset="0"/>
              <a:buChar char="•"/>
            </a:pPr>
            <a:r>
              <a:rPr lang="en-GB" sz="1600" b="0" i="0" dirty="0" smtClean="0">
                <a:solidFill>
                  <a:srgbClr val="000000"/>
                </a:solidFill>
                <a:effectLst/>
                <a:latin typeface="+mj-lt"/>
              </a:rPr>
              <a:t>8.20am </a:t>
            </a:r>
            <a:r>
              <a:rPr lang="en-GB" sz="1600" b="0" i="0" dirty="0">
                <a:solidFill>
                  <a:srgbClr val="000000"/>
                </a:solidFill>
                <a:effectLst/>
                <a:latin typeface="+mj-lt"/>
              </a:rPr>
              <a:t>tidy up time encouraging the children to take responsibility for the environment.</a:t>
            </a:r>
          </a:p>
          <a:p>
            <a:pPr marL="285750" indent="-285750" algn="l">
              <a:buFont typeface="Arial" panose="020B0604020202020204" pitchFamily="34" charset="0"/>
              <a:buChar char="•"/>
            </a:pPr>
            <a:r>
              <a:rPr lang="en-GB" sz="1600" b="0" i="0" dirty="0" smtClean="0">
                <a:solidFill>
                  <a:srgbClr val="000000"/>
                </a:solidFill>
                <a:effectLst/>
                <a:latin typeface="+mj-lt"/>
              </a:rPr>
              <a:t>8.30am </a:t>
            </a:r>
            <a:r>
              <a:rPr lang="en-GB" sz="1600" b="0" i="0" dirty="0">
                <a:solidFill>
                  <a:srgbClr val="000000"/>
                </a:solidFill>
                <a:effectLst/>
                <a:latin typeface="+mj-lt"/>
              </a:rPr>
              <a:t>children collect their coats and bags. Children are to make their way to their classrooms where they meet up with the rest of the children awaiting the start of school.</a:t>
            </a:r>
          </a:p>
          <a:p>
            <a:pPr algn="l"/>
            <a:endParaRPr lang="en-GB" sz="1600" b="0" i="0" dirty="0">
              <a:solidFill>
                <a:srgbClr val="000000"/>
              </a:solidFill>
              <a:effectLst/>
              <a:latin typeface="+mj-lt"/>
            </a:endParaRPr>
          </a:p>
          <a:p>
            <a:pPr algn="l"/>
            <a:r>
              <a:rPr lang="en-GB" sz="1600" b="1" i="0" dirty="0" smtClean="0">
                <a:solidFill>
                  <a:srgbClr val="000000"/>
                </a:solidFill>
                <a:effectLst/>
                <a:latin typeface="+mj-lt"/>
              </a:rPr>
              <a:t>After </a:t>
            </a:r>
            <a:r>
              <a:rPr lang="en-GB" sz="1600" b="1" i="0" dirty="0">
                <a:solidFill>
                  <a:srgbClr val="000000"/>
                </a:solidFill>
                <a:effectLst/>
                <a:latin typeface="+mj-lt"/>
              </a:rPr>
              <a:t>School Club</a:t>
            </a:r>
          </a:p>
          <a:p>
            <a:pPr marL="285750" indent="-285750" algn="l">
              <a:buFont typeface="Arial" panose="020B0604020202020204" pitchFamily="34" charset="0"/>
              <a:buChar char="•"/>
            </a:pPr>
            <a:r>
              <a:rPr lang="en-GB" sz="1600" b="0" i="0" dirty="0" smtClean="0">
                <a:solidFill>
                  <a:srgbClr val="000000"/>
                </a:solidFill>
                <a:effectLst/>
                <a:latin typeface="+mj-lt"/>
              </a:rPr>
              <a:t>3:15pm</a:t>
            </a:r>
            <a:r>
              <a:rPr lang="en-GB" sz="1600" b="0" i="0" dirty="0">
                <a:solidFill>
                  <a:srgbClr val="000000"/>
                </a:solidFill>
                <a:effectLst/>
                <a:latin typeface="+mj-lt"/>
              </a:rPr>
              <a:t>: All children make their way to </a:t>
            </a:r>
            <a:r>
              <a:rPr lang="en-GB" sz="1600" b="0" i="0" dirty="0" smtClean="0">
                <a:solidFill>
                  <a:srgbClr val="000000"/>
                </a:solidFill>
                <a:effectLst/>
                <a:latin typeface="+mj-lt"/>
              </a:rPr>
              <a:t>the hut for </a:t>
            </a:r>
            <a:r>
              <a:rPr lang="en-GB" sz="1600" b="0" i="0" dirty="0">
                <a:solidFill>
                  <a:srgbClr val="000000"/>
                </a:solidFill>
                <a:effectLst/>
                <a:latin typeface="+mj-lt"/>
              </a:rPr>
              <a:t>registration.</a:t>
            </a:r>
          </a:p>
          <a:p>
            <a:pPr marL="285750" indent="-285750" algn="l">
              <a:buFont typeface="Arial" panose="020B0604020202020204" pitchFamily="34" charset="0"/>
              <a:buChar char="•"/>
            </a:pPr>
            <a:r>
              <a:rPr lang="en-GB" sz="1600" b="0" i="0" dirty="0" smtClean="0">
                <a:solidFill>
                  <a:srgbClr val="000000"/>
                </a:solidFill>
                <a:effectLst/>
                <a:latin typeface="+mj-lt"/>
              </a:rPr>
              <a:t>3.30pm </a:t>
            </a:r>
            <a:r>
              <a:rPr lang="en-GB" sz="1600" b="0" i="0" dirty="0">
                <a:solidFill>
                  <a:srgbClr val="000000"/>
                </a:solidFill>
                <a:effectLst/>
                <a:latin typeface="+mj-lt"/>
              </a:rPr>
              <a:t>– 4.00pm: Children can choose from a range of play and planned activities, both indoors and outdoors </a:t>
            </a:r>
            <a:r>
              <a:rPr lang="en-GB" sz="1600" b="1" i="0" dirty="0">
                <a:solidFill>
                  <a:srgbClr val="000000"/>
                </a:solidFill>
                <a:effectLst/>
                <a:latin typeface="+mj-lt"/>
              </a:rPr>
              <a:t>(cooking, homework, art/crafts, ICT Suite, games, outdoor games)</a:t>
            </a:r>
            <a:r>
              <a:rPr lang="en-GB" sz="1600" b="0" i="0" dirty="0">
                <a:solidFill>
                  <a:srgbClr val="000000"/>
                </a:solidFill>
                <a:effectLst/>
                <a:latin typeface="+mj-lt"/>
              </a:rPr>
              <a:t>.</a:t>
            </a:r>
          </a:p>
          <a:p>
            <a:pPr marL="285750" indent="-285750" algn="l">
              <a:buFont typeface="Arial" panose="020B0604020202020204" pitchFamily="34" charset="0"/>
              <a:buChar char="•"/>
            </a:pPr>
            <a:r>
              <a:rPr lang="en-GB" sz="1600" b="0" i="0" dirty="0" smtClean="0">
                <a:solidFill>
                  <a:srgbClr val="000000"/>
                </a:solidFill>
                <a:effectLst/>
                <a:latin typeface="+mj-lt"/>
              </a:rPr>
              <a:t>4.15pm</a:t>
            </a:r>
            <a:r>
              <a:rPr lang="en-GB" sz="1600" b="0" i="0" dirty="0">
                <a:solidFill>
                  <a:srgbClr val="000000"/>
                </a:solidFill>
                <a:effectLst/>
                <a:latin typeface="+mj-lt"/>
              </a:rPr>
              <a:t>: children will be given a healthy </a:t>
            </a:r>
            <a:r>
              <a:rPr lang="en-GB" sz="1600" b="0" i="0" dirty="0" smtClean="0">
                <a:solidFill>
                  <a:srgbClr val="000000"/>
                </a:solidFill>
                <a:effectLst/>
                <a:latin typeface="+mj-lt"/>
              </a:rPr>
              <a:t>snack </a:t>
            </a:r>
            <a:r>
              <a:rPr lang="en-GB" sz="1600" b="1" i="0" dirty="0" smtClean="0">
                <a:solidFill>
                  <a:srgbClr val="000000"/>
                </a:solidFill>
                <a:effectLst/>
                <a:latin typeface="+mj-lt"/>
              </a:rPr>
              <a:t>(e.g. </a:t>
            </a:r>
            <a:r>
              <a:rPr lang="en-GB" sz="1600" b="1" dirty="0">
                <a:solidFill>
                  <a:srgbClr val="000000"/>
                </a:solidFill>
                <a:latin typeface="+mj-lt"/>
              </a:rPr>
              <a:t>s</a:t>
            </a:r>
            <a:r>
              <a:rPr lang="en-GB" sz="1600" b="1" i="0" dirty="0" smtClean="0">
                <a:solidFill>
                  <a:srgbClr val="000000"/>
                </a:solidFill>
                <a:effectLst/>
                <a:latin typeface="+mj-lt"/>
              </a:rPr>
              <a:t>andwiches, toast, crackers, rice cakes, fruit)</a:t>
            </a:r>
            <a:r>
              <a:rPr lang="en-GB" sz="1600" b="0" i="0" dirty="0" smtClean="0">
                <a:solidFill>
                  <a:srgbClr val="000000"/>
                </a:solidFill>
                <a:effectLst/>
                <a:latin typeface="+mj-lt"/>
              </a:rPr>
              <a:t> </a:t>
            </a:r>
            <a:r>
              <a:rPr lang="en-GB" sz="1600" b="0" i="0" dirty="0">
                <a:solidFill>
                  <a:srgbClr val="000000"/>
                </a:solidFill>
                <a:effectLst/>
                <a:latin typeface="+mj-lt"/>
              </a:rPr>
              <a:t>and drink (Parents are allowed to send their child in with a packed-dinner from home if they wish). Staff members will sit with the children at this time. Children attending internal or external clubs will arrive at the after school club.</a:t>
            </a:r>
          </a:p>
          <a:p>
            <a:pPr marL="285750" indent="-285750" algn="l">
              <a:buFont typeface="Arial" panose="020B0604020202020204" pitchFamily="34" charset="0"/>
              <a:buChar char="•"/>
            </a:pPr>
            <a:r>
              <a:rPr lang="en-GB" sz="1600" b="0" i="0" dirty="0" smtClean="0">
                <a:solidFill>
                  <a:srgbClr val="000000"/>
                </a:solidFill>
                <a:effectLst/>
                <a:latin typeface="+mj-lt"/>
              </a:rPr>
              <a:t>5.30</a:t>
            </a:r>
            <a:r>
              <a:rPr lang="en-GB" sz="1600" b="0" i="0" dirty="0">
                <a:solidFill>
                  <a:srgbClr val="000000"/>
                </a:solidFill>
                <a:effectLst/>
                <a:latin typeface="+mj-lt"/>
              </a:rPr>
              <a:t>: tidy up time encouraging the children to take responsibility for the environment.</a:t>
            </a:r>
          </a:p>
        </p:txBody>
      </p:sp>
    </p:spTree>
    <p:extLst>
      <p:ext uri="{BB962C8B-B14F-4D97-AF65-F5344CB8AC3E}">
        <p14:creationId xmlns:p14="http://schemas.microsoft.com/office/powerpoint/2010/main" val="1030112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0" y="-191588"/>
            <a:ext cx="8229600" cy="1143000"/>
          </a:xfrm>
        </p:spPr>
        <p:txBody>
          <a:bodyPr>
            <a:normAutofit/>
          </a:bodyPr>
          <a:lstStyle/>
          <a:p>
            <a:r>
              <a:rPr lang="en-US" sz="3600" u="sng" dirty="0">
                <a:latin typeface="Berlin Sans FB" panose="020E0602020502020306" pitchFamily="34" charset="0"/>
              </a:rPr>
              <a:t>Staffing</a:t>
            </a: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3" name="Rectangle 2"/>
          <p:cNvSpPr/>
          <p:nvPr/>
        </p:nvSpPr>
        <p:spPr>
          <a:xfrm>
            <a:off x="272561" y="2839641"/>
            <a:ext cx="8642839" cy="3416320"/>
          </a:xfrm>
          <a:prstGeom prst="rect">
            <a:avLst/>
          </a:prstGeom>
        </p:spPr>
        <p:txBody>
          <a:bodyPr wrap="square">
            <a:spAutoFit/>
          </a:bodyPr>
          <a:lstStyle/>
          <a:p>
            <a:pPr algn="ctr"/>
            <a:r>
              <a:rPr lang="en-GB" dirty="0" smtClean="0">
                <a:solidFill>
                  <a:srgbClr val="000000"/>
                </a:solidFill>
              </a:rPr>
              <a:t>The school and Hoptune are currently in communication regarding </a:t>
            </a:r>
            <a:r>
              <a:rPr lang="en-GB" b="1" u="sng" dirty="0" smtClean="0">
                <a:solidFill>
                  <a:srgbClr val="000000"/>
                </a:solidFill>
              </a:rPr>
              <a:t>TUPE</a:t>
            </a:r>
            <a:r>
              <a:rPr lang="en-GB" dirty="0" smtClean="0">
                <a:solidFill>
                  <a:srgbClr val="000000"/>
                </a:solidFill>
              </a:rPr>
              <a:t>. The Hoptune Staff have a legal right to transfer to the school’s in house wrap-around-care. Current QE Staff have registered an interest in working at the morning and after school club but we have a legal duty to ensure TUPE is finalised before we proceed with any internal recruitment. </a:t>
            </a:r>
          </a:p>
          <a:p>
            <a:pPr algn="ctr"/>
            <a:endParaRPr lang="en-GB" dirty="0">
              <a:solidFill>
                <a:srgbClr val="000000"/>
              </a:solidFill>
            </a:endParaRPr>
          </a:p>
          <a:p>
            <a:pPr algn="ctr"/>
            <a:r>
              <a:rPr lang="en-GB" dirty="0" smtClean="0">
                <a:solidFill>
                  <a:srgbClr val="000000"/>
                </a:solidFill>
              </a:rPr>
              <a:t>There will be a pool of bank staff, within our current school staff, to accommodate any staff absence and days where the number of children attending is higher than normal. </a:t>
            </a:r>
          </a:p>
          <a:p>
            <a:pPr algn="ctr"/>
            <a:endParaRPr lang="en-GB" dirty="0">
              <a:solidFill>
                <a:srgbClr val="000000"/>
              </a:solidFill>
            </a:endParaRPr>
          </a:p>
          <a:p>
            <a:pPr algn="ctr"/>
            <a:r>
              <a:rPr lang="en-GB" dirty="0" smtClean="0">
                <a:solidFill>
                  <a:srgbClr val="000000"/>
                </a:solidFill>
              </a:rPr>
              <a:t>A Senior Leader will be ‘on call’ Monday-Friday should the club require any assistance. </a:t>
            </a:r>
          </a:p>
          <a:p>
            <a:pPr algn="ctr"/>
            <a:endParaRPr lang="en-GB" dirty="0">
              <a:solidFill>
                <a:srgbClr val="000000"/>
              </a:solidFill>
            </a:endParaRPr>
          </a:p>
          <a:p>
            <a:pPr algn="ctr"/>
            <a:r>
              <a:rPr lang="en-GB" dirty="0" smtClean="0">
                <a:solidFill>
                  <a:srgbClr val="000000"/>
                </a:solidFill>
              </a:rPr>
              <a:t>Staff names will be shared with families once we have finalised TUPE. </a:t>
            </a:r>
            <a:endParaRPr lang="en-GB" dirty="0">
              <a:solidFill>
                <a:srgbClr val="000000"/>
              </a:solidFill>
            </a:endParaRPr>
          </a:p>
        </p:txBody>
      </p:sp>
      <p:pic>
        <p:nvPicPr>
          <p:cNvPr id="1026" name="Picture 2" descr="Staff - Hillborough Junior School"/>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963008" y="829525"/>
            <a:ext cx="2506052" cy="679140"/>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cxnSp>
        <p:nvCxnSpPr>
          <p:cNvPr id="6" name="Straight Arrow Connector 5"/>
          <p:cNvCxnSpPr/>
          <p:nvPr/>
        </p:nvCxnSpPr>
        <p:spPr>
          <a:xfrm flipH="1" flipV="1">
            <a:off x="6260123" y="2473089"/>
            <a:ext cx="835270" cy="40417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241834" y="1721069"/>
            <a:ext cx="5903989" cy="954107"/>
          </a:xfrm>
          <a:prstGeom prst="rect">
            <a:avLst/>
          </a:prstGeom>
          <a:ln w="25400">
            <a:solidFill>
              <a:schemeClr val="tx1"/>
            </a:solidFill>
          </a:ln>
        </p:spPr>
        <p:txBody>
          <a:bodyPr wrap="none">
            <a:spAutoFit/>
          </a:bodyPr>
          <a:lstStyle/>
          <a:p>
            <a:pPr algn="ctr"/>
            <a:r>
              <a:rPr lang="en-GB" sz="1400" b="1" dirty="0" smtClean="0"/>
              <a:t>TUPE stands for Transfer of Undertakings (Protection of Employment). </a:t>
            </a:r>
          </a:p>
          <a:p>
            <a:pPr algn="ctr"/>
            <a:r>
              <a:rPr lang="en-GB" sz="1400" b="1" dirty="0" smtClean="0"/>
              <a:t>It is a legal process that protects employees when a business changes hands. </a:t>
            </a:r>
          </a:p>
          <a:p>
            <a:pPr algn="ctr"/>
            <a:r>
              <a:rPr lang="en-GB" sz="1400" b="1" dirty="0" smtClean="0"/>
              <a:t>Employees and their liabilities are transferred from the old employer to the </a:t>
            </a:r>
          </a:p>
          <a:p>
            <a:pPr algn="ctr"/>
            <a:r>
              <a:rPr lang="en-GB" sz="1400" b="1" dirty="0" smtClean="0"/>
              <a:t>new employer by operation of law.</a:t>
            </a:r>
            <a:endParaRPr lang="en-GB" sz="1400" b="1" dirty="0"/>
          </a:p>
        </p:txBody>
      </p:sp>
    </p:spTree>
    <p:extLst>
      <p:ext uri="{BB962C8B-B14F-4D97-AF65-F5344CB8AC3E}">
        <p14:creationId xmlns:p14="http://schemas.microsoft.com/office/powerpoint/2010/main" val="3745187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81354" y="-191588"/>
            <a:ext cx="8229600" cy="1143000"/>
          </a:xfrm>
        </p:spPr>
        <p:txBody>
          <a:bodyPr>
            <a:normAutofit/>
          </a:bodyPr>
          <a:lstStyle/>
          <a:p>
            <a:r>
              <a:rPr lang="en-US" sz="3600" u="sng" dirty="0">
                <a:latin typeface="Berlin Sans FB" panose="020E0602020502020306" pitchFamily="34" charset="0"/>
              </a:rPr>
              <a:t>Pupil Voice </a:t>
            </a: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3" name="Rectangle 2"/>
          <p:cNvSpPr/>
          <p:nvPr/>
        </p:nvSpPr>
        <p:spPr>
          <a:xfrm>
            <a:off x="1" y="1874227"/>
            <a:ext cx="9047964" cy="4809009"/>
          </a:xfrm>
          <a:prstGeom prst="rect">
            <a:avLst/>
          </a:prstGeom>
        </p:spPr>
        <p:txBody>
          <a:bodyPr wrap="square">
            <a:spAutoFit/>
          </a:bodyPr>
          <a:lstStyle/>
          <a:p>
            <a:pPr algn="ctr">
              <a:lnSpc>
                <a:spcPct val="115000"/>
              </a:lnSpc>
              <a:spcAft>
                <a:spcPts val="600"/>
              </a:spcAft>
            </a:pPr>
            <a:r>
              <a:rPr lang="en-GB" sz="1400" b="1" dirty="0">
                <a:latin typeface="Calibri" panose="020F0502020204030204" pitchFamily="34" charset="0"/>
                <a:ea typeface="Calibri" panose="020F0502020204030204" pitchFamily="34" charset="0"/>
                <a:cs typeface="Times New Roman" panose="02020603050405020304" pitchFamily="18" charset="0"/>
              </a:rPr>
              <a:t>I </a:t>
            </a:r>
            <a:r>
              <a:rPr lang="en-GB" sz="1400" b="1" dirty="0" smtClean="0">
                <a:latin typeface="Calibri" panose="020F0502020204030204" pitchFamily="34" charset="0"/>
                <a:ea typeface="Calibri" panose="020F0502020204030204" pitchFamily="34" charset="0"/>
                <a:cs typeface="Times New Roman" panose="02020603050405020304" pitchFamily="18" charset="0"/>
              </a:rPr>
              <a:t>have met </a:t>
            </a:r>
            <a:r>
              <a:rPr lang="en-GB" sz="1400" b="1" dirty="0">
                <a:latin typeface="Calibri" panose="020F0502020204030204" pitchFamily="34" charset="0"/>
                <a:ea typeface="Calibri" panose="020F0502020204030204" pitchFamily="34" charset="0"/>
                <a:cs typeface="Times New Roman" panose="02020603050405020304" pitchFamily="18" charset="0"/>
              </a:rPr>
              <a:t>with children </a:t>
            </a:r>
            <a:r>
              <a:rPr lang="en-GB" sz="1400" b="1" dirty="0" smtClean="0">
                <a:latin typeface="Calibri" panose="020F0502020204030204" pitchFamily="34" charset="0"/>
                <a:ea typeface="Calibri" panose="020F0502020204030204" pitchFamily="34" charset="0"/>
                <a:cs typeface="Times New Roman" panose="02020603050405020304" pitchFamily="18" charset="0"/>
              </a:rPr>
              <a:t>across the year groups and </a:t>
            </a:r>
            <a:r>
              <a:rPr lang="en-GB" sz="1400" b="1" dirty="0">
                <a:latin typeface="Calibri" panose="020F0502020204030204" pitchFamily="34" charset="0"/>
                <a:ea typeface="Calibri" panose="020F0502020204030204" pitchFamily="34" charset="0"/>
                <a:cs typeface="Times New Roman" panose="02020603050405020304" pitchFamily="18" charset="0"/>
              </a:rPr>
              <a:t>asked them to feedback on what they </a:t>
            </a:r>
            <a:r>
              <a:rPr lang="en-GB" sz="1400" b="1" dirty="0" smtClean="0">
                <a:latin typeface="Calibri" panose="020F0502020204030204" pitchFamily="34" charset="0"/>
                <a:ea typeface="Calibri" panose="020F0502020204030204" pitchFamily="34" charset="0"/>
                <a:cs typeface="Times New Roman" panose="02020603050405020304" pitchFamily="18" charset="0"/>
              </a:rPr>
              <a:t>would like to see at the wrap-around-care…</a:t>
            </a:r>
            <a:endParaRPr lang="en-GB" sz="1400" b="1"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600"/>
              </a:spcAft>
            </a:pPr>
            <a:endParaRPr lang="en-GB" sz="14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 book corner so children who would like to sit quietly and read have the option to.</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Cooking and baking.</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Fresh fruit available at snack time.</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Themed food e.g. Hot Cross Buns at Easter time. </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Opportunities to use the ICT Suite. </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Plenty of opportunities to be outside.</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Art activities.</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Board Games.</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Movie afternoons.</a:t>
            </a:r>
          </a:p>
          <a:p>
            <a:pPr marL="285750" indent="-285750" algn="ctr">
              <a:lnSpc>
                <a:spcPct val="115000"/>
              </a:lnSpc>
              <a:spcAft>
                <a:spcPts val="600"/>
              </a:spcAft>
              <a:buFont typeface="Arial" panose="020B0604020202020204" pitchFamily="34" charset="0"/>
              <a:buChar char="•"/>
            </a:pPr>
            <a:r>
              <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Support from an adult when completing homework. Would rather complete it in school that an home</a:t>
            </a: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Different types of food – not just sandwiches and crackers.  </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Themed activities e.g. if we are celebrating Red Nose Day in school. </a:t>
            </a:r>
            <a:endPar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3329354" y="696058"/>
            <a:ext cx="2133600" cy="1104900"/>
          </a:xfrm>
          <a:prstGeom prst="rect">
            <a:avLst/>
          </a:prstGeom>
        </p:spPr>
      </p:pic>
    </p:spTree>
    <p:extLst>
      <p:ext uri="{BB962C8B-B14F-4D97-AF65-F5344CB8AC3E}">
        <p14:creationId xmlns:p14="http://schemas.microsoft.com/office/powerpoint/2010/main" val="35728415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CEDAB2-8788-4D19-9C5F-4E2E4B168D75}"/>
              </a:ext>
            </a:extLst>
          </p:cNvPr>
          <p:cNvSpPr>
            <a:spLocks noGrp="1"/>
          </p:cNvSpPr>
          <p:nvPr>
            <p:ph type="title"/>
          </p:nvPr>
        </p:nvSpPr>
        <p:spPr>
          <a:xfrm>
            <a:off x="281354" y="-191588"/>
            <a:ext cx="8229600" cy="1143000"/>
          </a:xfrm>
        </p:spPr>
        <p:txBody>
          <a:bodyPr>
            <a:normAutofit/>
          </a:bodyPr>
          <a:lstStyle/>
          <a:p>
            <a:r>
              <a:rPr lang="en-US" sz="3600" u="sng" dirty="0">
                <a:latin typeface="Berlin Sans FB" panose="020E0602020502020306" pitchFamily="34" charset="0"/>
              </a:rPr>
              <a:t>Pupil Voice </a:t>
            </a:r>
          </a:p>
        </p:txBody>
      </p:sp>
      <p:pic>
        <p:nvPicPr>
          <p:cNvPr id="4"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8166060" y="80394"/>
            <a:ext cx="881905" cy="871018"/>
          </a:xfrm>
          <a:prstGeom prst="rect">
            <a:avLst/>
          </a:prstGeom>
          <a:ln w="22225">
            <a:solidFill>
              <a:schemeClr val="tx1"/>
            </a:solidFill>
          </a:ln>
        </p:spPr>
      </p:pic>
      <p:pic>
        <p:nvPicPr>
          <p:cNvPr id="7" name="Picture 2" descr="A drawing of a person&#10;&#10;Description generated with high confidence">
            <a:extLst>
              <a:ext uri="{FF2B5EF4-FFF2-40B4-BE49-F238E27FC236}">
                <a16:creationId xmlns:a16="http://schemas.microsoft.com/office/drawing/2014/main" id="{ECCD91BE-AC34-40D4-9746-3565B530D21D}"/>
              </a:ext>
            </a:extLst>
          </p:cNvPr>
          <p:cNvPicPr>
            <a:picLocks noChangeAspect="1"/>
          </p:cNvPicPr>
          <p:nvPr/>
        </p:nvPicPr>
        <p:blipFill rotWithShape="1">
          <a:blip r:embed="rId2"/>
          <a:srcRect r="2901" b="1"/>
          <a:stretch/>
        </p:blipFill>
        <p:spPr>
          <a:xfrm>
            <a:off x="115237" y="80394"/>
            <a:ext cx="881905" cy="871018"/>
          </a:xfrm>
          <a:prstGeom prst="rect">
            <a:avLst/>
          </a:prstGeom>
          <a:ln w="22225">
            <a:solidFill>
              <a:schemeClr val="tx1"/>
            </a:solidFill>
          </a:ln>
        </p:spPr>
      </p:pic>
      <p:sp>
        <p:nvSpPr>
          <p:cNvPr id="3" name="Rectangle 2"/>
          <p:cNvSpPr/>
          <p:nvPr/>
        </p:nvSpPr>
        <p:spPr>
          <a:xfrm>
            <a:off x="1" y="1874227"/>
            <a:ext cx="9047964" cy="4236544"/>
          </a:xfrm>
          <a:prstGeom prst="rect">
            <a:avLst/>
          </a:prstGeom>
        </p:spPr>
        <p:txBody>
          <a:bodyPr wrap="square">
            <a:spAutoFit/>
          </a:bodyPr>
          <a:lstStyle/>
          <a:p>
            <a:pPr algn="ctr">
              <a:lnSpc>
                <a:spcPct val="115000"/>
              </a:lnSpc>
              <a:spcAft>
                <a:spcPts val="600"/>
              </a:spcAft>
            </a:pPr>
            <a:endParaRPr lang="en-GB" sz="1400" b="1" dirty="0">
              <a:latin typeface="Calibri" panose="020F0502020204030204" pitchFamily="34" charset="0"/>
              <a:ea typeface="Calibri" panose="020F0502020204030204" pitchFamily="34" charset="0"/>
              <a:cs typeface="Times New Roman" panose="02020603050405020304" pitchFamily="18" charset="0"/>
            </a:endParaRP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School staff working at the after school club - we know them well.</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Having the opportunity to complete my homework before getting home. </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Access to sports equipment. </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More opportunities for arts and crafts.</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Variety of fruit and not just apples.</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Rice cakes and toast.</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More space and more equipment.</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Use of the ICT Suite.</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Use of the field. </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I want to play </a:t>
            </a:r>
            <a:r>
              <a:rPr lang="en-GB" sz="1400" b="1" dirty="0" err="1"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lego</a:t>
            </a: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 </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I would like to do some cooking.</a:t>
            </a:r>
          </a:p>
          <a:p>
            <a:pPr marL="285750" indent="-285750" algn="ctr">
              <a:lnSpc>
                <a:spcPct val="115000"/>
              </a:lnSpc>
              <a:spcAft>
                <a:spcPts val="600"/>
              </a:spcAft>
              <a:buFont typeface="Arial" panose="020B0604020202020204" pitchFamily="34" charset="0"/>
              <a:buChar char="•"/>
            </a:pPr>
            <a:r>
              <a:rPr lang="en-GB" sz="1400" b="1" dirty="0" smtClean="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rPr>
              <a:t>Use of school equipment – trim trail and climbing frame. </a:t>
            </a:r>
            <a:endParaRPr lang="en-GB" sz="1400" b="1" dirty="0">
              <a:solidFill>
                <a:schemeClr val="accent3">
                  <a:lumMod val="75000"/>
                </a:schemeClr>
              </a:solidFill>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3329354" y="696058"/>
            <a:ext cx="2133600" cy="1104900"/>
          </a:xfrm>
          <a:prstGeom prst="rect">
            <a:avLst/>
          </a:prstGeom>
        </p:spPr>
      </p:pic>
    </p:spTree>
    <p:extLst>
      <p:ext uri="{BB962C8B-B14F-4D97-AF65-F5344CB8AC3E}">
        <p14:creationId xmlns:p14="http://schemas.microsoft.com/office/powerpoint/2010/main" val="37303424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4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5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6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7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1965</TotalTime>
  <Words>3092</Words>
  <Application>Microsoft Office PowerPoint</Application>
  <PresentationFormat>On-screen Show (4:3)</PresentationFormat>
  <Paragraphs>223</Paragraphs>
  <Slides>14</Slides>
  <Notes>1</Notes>
  <HiddenSlides>0</HiddenSlides>
  <MMClips>0</MMClips>
  <ScaleCrop>false</ScaleCrop>
  <HeadingPairs>
    <vt:vector size="6" baseType="variant">
      <vt:variant>
        <vt:lpstr>Fonts Used</vt:lpstr>
      </vt:variant>
      <vt:variant>
        <vt:i4>7</vt:i4>
      </vt:variant>
      <vt:variant>
        <vt:lpstr>Theme</vt:lpstr>
      </vt:variant>
      <vt:variant>
        <vt:i4>8</vt:i4>
      </vt:variant>
      <vt:variant>
        <vt:lpstr>Slide Titles</vt:lpstr>
      </vt:variant>
      <vt:variant>
        <vt:i4>14</vt:i4>
      </vt:variant>
    </vt:vector>
  </HeadingPairs>
  <TitlesOfParts>
    <vt:vector size="29" baseType="lpstr">
      <vt:lpstr>Arial</vt:lpstr>
      <vt:lpstr>Berlin Sans FB</vt:lpstr>
      <vt:lpstr>Calibri</vt:lpstr>
      <vt:lpstr>Symbol</vt:lpstr>
      <vt:lpstr>Tahoma</vt:lpstr>
      <vt:lpstr>Times New Roman</vt:lpstr>
      <vt:lpstr>Wingdings</vt:lpstr>
      <vt:lpstr>Office Theme</vt:lpstr>
      <vt:lpstr>1_Custom Design</vt:lpstr>
      <vt:lpstr>2_Custom Design</vt:lpstr>
      <vt:lpstr>3_Custom Design</vt:lpstr>
      <vt:lpstr>4_Custom Design</vt:lpstr>
      <vt:lpstr>5_Custom Design</vt:lpstr>
      <vt:lpstr>6_Custom Design</vt:lpstr>
      <vt:lpstr>7_Custom Design</vt:lpstr>
      <vt:lpstr> Wrap-around-care  Q&amp;A </vt:lpstr>
      <vt:lpstr>Wrap-around-care</vt:lpstr>
      <vt:lpstr>Sessions</vt:lpstr>
      <vt:lpstr>Sessions</vt:lpstr>
      <vt:lpstr>Sessions</vt:lpstr>
      <vt:lpstr>Sessions</vt:lpstr>
      <vt:lpstr>Staffing</vt:lpstr>
      <vt:lpstr>Pupil Voice </vt:lpstr>
      <vt:lpstr>Pupil Voice </vt:lpstr>
      <vt:lpstr>Next Steps </vt:lpstr>
      <vt:lpstr> Thank you </vt:lpstr>
      <vt:lpstr>Q&amp;A</vt:lpstr>
      <vt:lpstr>Q&amp;A</vt:lpstr>
      <vt:lpstr>Q&amp;A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Today’s Agenda</dc:title>
  <dc:creator>Louise Johnson</dc:creator>
  <cp:lastModifiedBy>Jo Davies</cp:lastModifiedBy>
  <cp:revision>127</cp:revision>
  <dcterms:modified xsi:type="dcterms:W3CDTF">2024-05-16T10:33:57Z</dcterms:modified>
</cp:coreProperties>
</file>