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58" r:id="rId4"/>
    <p:sldId id="263" r:id="rId5"/>
    <p:sldId id="261" r:id="rId6"/>
    <p:sldId id="260" r:id="rId7"/>
    <p:sldId id="262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27AB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08"/>
    <p:restoredTop sz="94006" autoAdjust="0"/>
  </p:normalViewPr>
  <p:slideViewPr>
    <p:cSldViewPr>
      <p:cViewPr varScale="1">
        <p:scale>
          <a:sx n="90" d="100"/>
          <a:sy n="90" d="100"/>
        </p:scale>
        <p:origin x="896" y="20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AD919F0-2AEC-4E70-9C94-457CBD2A1F80}" type="datetimeFigureOut">
              <a:rPr lang="en-GB" smtClean="0"/>
              <a:t>27/08/2021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251C4A3-4C8E-4F9A-95F2-DCDB16FDAE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195818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51C4A3-4C8E-4F9A-95F2-DCDB16FDAE2E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8302445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51C4A3-4C8E-4F9A-95F2-DCDB16FDAE2E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504690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7A0149-7C49-4F8D-A8F7-B3F09E38B620}" type="datetimeFigureOut">
              <a:rPr lang="en-GB" smtClean="0"/>
              <a:t>27/08/2021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63A657-5872-47BD-B421-961EC5613E85}" type="slidenum">
              <a:rPr lang="en-GB" smtClean="0"/>
              <a:t>‹#›</a:t>
            </a:fld>
            <a:endParaRPr lang="en-GB"/>
          </a:p>
        </p:txBody>
      </p:sp>
      <p:pic>
        <p:nvPicPr>
          <p:cNvPr id="7" name="Picture 6" descr="Graphical user interface&#10;&#10;Description automatically generated with low confidence">
            <a:extLst>
              <a:ext uri="{FF2B5EF4-FFF2-40B4-BE49-F238E27FC236}">
                <a16:creationId xmlns:a16="http://schemas.microsoft.com/office/drawing/2014/main" id="{EBD9C973-A8F6-A14C-BB49-4D5711F7640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8" name="Picture 7" descr="Logo&#10;&#10;Description automatically generated">
            <a:extLst>
              <a:ext uri="{FF2B5EF4-FFF2-40B4-BE49-F238E27FC236}">
                <a16:creationId xmlns:a16="http://schemas.microsoft.com/office/drawing/2014/main" id="{058AEE83-7027-2344-81CC-B7DC25801E8D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9372600" y="-14067"/>
            <a:ext cx="2387600" cy="2387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42828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7A0149-7C49-4F8D-A8F7-B3F09E38B620}" type="datetimeFigureOut">
              <a:rPr lang="en-GB" smtClean="0"/>
              <a:t>27/08/2021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63A657-5872-47BD-B421-961EC5613E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470869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7A0149-7C49-4F8D-A8F7-B3F09E38B620}" type="datetimeFigureOut">
              <a:rPr lang="en-GB" smtClean="0"/>
              <a:t>27/08/2021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63A657-5872-47BD-B421-961EC5613E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183537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7A0149-7C49-4F8D-A8F7-B3F09E38B620}" type="datetimeFigureOut">
              <a:rPr lang="en-GB" smtClean="0"/>
              <a:t>27/08/2021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63A657-5872-47BD-B421-961EC5613E85}" type="slidenum">
              <a:rPr lang="en-GB" smtClean="0"/>
              <a:t>‹#›</a:t>
            </a:fld>
            <a:endParaRPr lang="en-GB"/>
          </a:p>
        </p:txBody>
      </p:sp>
      <p:pic>
        <p:nvPicPr>
          <p:cNvPr id="7" name="Picture 6" descr="A picture containing shape&#10;&#10;Description automatically generated">
            <a:extLst>
              <a:ext uri="{FF2B5EF4-FFF2-40B4-BE49-F238E27FC236}">
                <a16:creationId xmlns:a16="http://schemas.microsoft.com/office/drawing/2014/main" id="{AEC63712-B56B-B24A-9751-F0347D6FF06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488120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7A0149-7C49-4F8D-A8F7-B3F09E38B620}" type="datetimeFigureOut">
              <a:rPr lang="en-GB" smtClean="0"/>
              <a:t>27/08/2021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63A657-5872-47BD-B421-961EC5613E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72381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7A0149-7C49-4F8D-A8F7-B3F09E38B620}" type="datetimeFigureOut">
              <a:rPr lang="en-GB" smtClean="0"/>
              <a:t>27/08/2021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63A657-5872-47BD-B421-961EC5613E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4033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7A0149-7C49-4F8D-A8F7-B3F09E38B620}" type="datetimeFigureOut">
              <a:rPr lang="en-GB" smtClean="0"/>
              <a:t>27/08/2021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63A657-5872-47BD-B421-961EC5613E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140543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7A0149-7C49-4F8D-A8F7-B3F09E38B620}" type="datetimeFigureOut">
              <a:rPr lang="en-GB" smtClean="0"/>
              <a:t>27/08/2021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63A657-5872-47BD-B421-961EC5613E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880712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7A0149-7C49-4F8D-A8F7-B3F09E38B620}" type="datetimeFigureOut">
              <a:rPr lang="en-GB" smtClean="0"/>
              <a:t>27/08/2021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63A657-5872-47BD-B421-961EC5613E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22050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7A0149-7C49-4F8D-A8F7-B3F09E38B620}" type="datetimeFigureOut">
              <a:rPr lang="en-GB" smtClean="0"/>
              <a:t>27/08/2021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63A657-5872-47BD-B421-961EC5613E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52987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7A0149-7C49-4F8D-A8F7-B3F09E38B620}" type="datetimeFigureOut">
              <a:rPr lang="en-GB" smtClean="0"/>
              <a:t>27/08/2021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63A657-5872-47BD-B421-961EC5613E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681259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7A0149-7C49-4F8D-A8F7-B3F09E38B620}" type="datetimeFigureOut">
              <a:rPr lang="en-GB" smtClean="0"/>
              <a:t>27/08/2021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63A657-5872-47BD-B421-961EC5613E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143428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382071" y="1470199"/>
            <a:ext cx="7427857" cy="1296144"/>
          </a:xfrm>
        </p:spPr>
        <p:txBody>
          <a:bodyPr>
            <a:noAutofit/>
          </a:bodyPr>
          <a:lstStyle/>
          <a:p>
            <a:r>
              <a:rPr lang="en-GB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Rule 6: </a:t>
            </a:r>
            <a:r>
              <a:rPr lang="en-GB" dirty="0">
                <a:solidFill>
                  <a:schemeClr val="tx1">
                    <a:lumMod val="75000"/>
                    <a:lumOff val="25000"/>
                  </a:schemeClr>
                </a:solidFill>
              </a:rPr>
              <a:t>‘</a:t>
            </a:r>
            <a:r>
              <a:rPr lang="en-GB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ee</a:t>
            </a:r>
            <a:r>
              <a:rPr lang="en-GB" dirty="0">
                <a:solidFill>
                  <a:schemeClr val="tx1">
                    <a:lumMod val="75000"/>
                    <a:lumOff val="25000"/>
                  </a:schemeClr>
                </a:solidFill>
              </a:rPr>
              <a:t>’ sound spelt ‘y’</a:t>
            </a:r>
            <a:endParaRPr lang="en-GB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7118A2EC-3F34-AA47-8B9D-21440438199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67379" y="3057739"/>
            <a:ext cx="3320910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1200" b="1" i="0" u="none" strike="noStrike" cap="none" normalizeH="0" baseline="0" dirty="0">
                <a:ln>
                  <a:noFill/>
                </a:ln>
                <a:solidFill>
                  <a:srgbClr val="2E3036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Commissioned by The </a:t>
            </a:r>
            <a:r>
              <a:rPr kumimoji="0" lang="en-GB" altLang="en-US" sz="1200" b="1" i="0" u="none" strike="noStrike" cap="none" normalizeH="0" baseline="0" dirty="0" err="1">
                <a:ln>
                  <a:noFill/>
                </a:ln>
                <a:solidFill>
                  <a:srgbClr val="2E3036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PiXL</a:t>
            </a:r>
            <a:r>
              <a:rPr kumimoji="0" lang="en-GB" altLang="en-US" sz="1200" b="1" i="0" u="none" strike="noStrike" cap="none" normalizeH="0" baseline="0" dirty="0">
                <a:ln>
                  <a:noFill/>
                </a:ln>
                <a:solidFill>
                  <a:srgbClr val="2E3036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Club Ltd. August 2021</a:t>
            </a:r>
            <a:endParaRPr kumimoji="0" lang="en-GB" altLang="en-US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" name="Text Box 4">
            <a:extLst>
              <a:ext uri="{FF2B5EF4-FFF2-40B4-BE49-F238E27FC236}">
                <a16:creationId xmlns:a16="http://schemas.microsoft.com/office/drawing/2014/main" id="{619A2822-751D-9040-95B1-6612975C16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11591" y="3494092"/>
            <a:ext cx="8025484" cy="2263351"/>
          </a:xfrm>
          <a:prstGeom prst="rect">
            <a:avLst/>
          </a:prstGeom>
          <a:solidFill>
            <a:srgbClr val="FFFFFF"/>
          </a:solidFill>
          <a:ln w="19050" cmpd="dbl">
            <a:solidFill>
              <a:srgbClr val="2E303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68686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</a:pPr>
            <a:r>
              <a:rPr kumimoji="0" lang="en-US" altLang="en-US" sz="1100" b="0" i="0" u="none" strike="noStrike" cap="none" normalizeH="0" baseline="0" dirty="0">
                <a:ln>
                  <a:noFill/>
                </a:ln>
                <a:solidFill>
                  <a:srgbClr val="2E3036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This resource is strictly for the use of The </a:t>
            </a:r>
            <a:r>
              <a:rPr kumimoji="0" lang="en-US" altLang="en-US" sz="1100" b="0" i="0" u="none" strike="noStrike" cap="none" normalizeH="0" baseline="0" dirty="0" err="1">
                <a:ln>
                  <a:noFill/>
                </a:ln>
                <a:solidFill>
                  <a:srgbClr val="2E3036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PiXL</a:t>
            </a:r>
            <a:r>
              <a:rPr kumimoji="0" lang="en-US" altLang="en-US" sz="1100" b="0" i="0" u="none" strike="noStrike" cap="none" normalizeH="0" baseline="0" dirty="0">
                <a:ln>
                  <a:noFill/>
                </a:ln>
                <a:solidFill>
                  <a:srgbClr val="2E3036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 Club (“</a:t>
            </a:r>
            <a:r>
              <a:rPr kumimoji="0" lang="en-US" altLang="en-US" sz="1100" b="0" i="0" u="none" strike="noStrike" cap="none" normalizeH="0" baseline="0" dirty="0" err="1">
                <a:ln>
                  <a:noFill/>
                </a:ln>
                <a:solidFill>
                  <a:srgbClr val="2E3036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PiXL</a:t>
            </a:r>
            <a:r>
              <a:rPr kumimoji="0" lang="en-US" altLang="en-US" sz="1100" b="0" i="0" u="none" strike="noStrike" cap="none" normalizeH="0" baseline="0" dirty="0">
                <a:ln>
                  <a:noFill/>
                </a:ln>
                <a:solidFill>
                  <a:srgbClr val="2E3036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”) subscribing schools and their students for as long as they remain </a:t>
            </a:r>
            <a:r>
              <a:rPr kumimoji="0" lang="en-US" altLang="en-US" sz="1100" b="0" i="0" u="none" strike="noStrike" cap="none" normalizeH="0" baseline="0" dirty="0" err="1">
                <a:ln>
                  <a:noFill/>
                </a:ln>
                <a:solidFill>
                  <a:srgbClr val="2E3036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PiXL</a:t>
            </a:r>
            <a:r>
              <a:rPr kumimoji="0" lang="en-US" altLang="en-US" sz="1100" b="0" i="0" u="none" strike="noStrike" cap="none" normalizeH="0" baseline="0" dirty="0">
                <a:ln>
                  <a:noFill/>
                </a:ln>
                <a:solidFill>
                  <a:srgbClr val="2E3036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 subscribers. It may NOT be copied, sold, or transferred to or by a third party or used by the school after the school subscription ceases. Until such time it may be freely used within the </a:t>
            </a:r>
            <a:r>
              <a:rPr kumimoji="0" lang="en-US" altLang="en-US" sz="1100" b="0" i="0" u="none" strike="noStrike" cap="none" normalizeH="0" baseline="0" dirty="0" err="1">
                <a:ln>
                  <a:noFill/>
                </a:ln>
                <a:solidFill>
                  <a:srgbClr val="2E3036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PiXL</a:t>
            </a:r>
            <a:r>
              <a:rPr kumimoji="0" lang="en-US" altLang="en-US" sz="1100" b="0" i="0" u="none" strike="noStrike" cap="none" normalizeH="0" baseline="0" dirty="0">
                <a:ln>
                  <a:noFill/>
                </a:ln>
                <a:solidFill>
                  <a:srgbClr val="2E3036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 subscribing school by their teachers and </a:t>
            </a:r>
            <a:r>
              <a:rPr kumimoji="0" lang="en-US" altLang="en-US" sz="1100" b="0" i="0" u="none" strike="noStrike" cap="none" normalizeH="0" baseline="0" dirty="0" err="1">
                <a:ln>
                  <a:noFill/>
                </a:ln>
                <a:solidFill>
                  <a:srgbClr val="2E3036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authorised</a:t>
            </a:r>
            <a:r>
              <a:rPr kumimoji="0" lang="en-US" altLang="en-US" sz="1100" b="0" i="0" u="none" strike="noStrike" cap="none" normalizeH="0" baseline="0" dirty="0">
                <a:ln>
                  <a:noFill/>
                </a:ln>
                <a:solidFill>
                  <a:srgbClr val="2E3036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 staff and any other use or sale thereof is strictly prohibited.</a:t>
            </a:r>
            <a:endParaRPr kumimoji="0" lang="en-US" altLang="en-US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ea typeface="Times New Roman" panose="02020603050405020304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</a:pPr>
            <a:r>
              <a:rPr kumimoji="0" lang="en-US" altLang="en-US" sz="1100" b="0" i="0" u="none" strike="noStrike" cap="none" normalizeH="0" baseline="0" dirty="0">
                <a:ln>
                  <a:noFill/>
                </a:ln>
                <a:solidFill>
                  <a:srgbClr val="2E3036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All opinions and contributions are those of the authors. The contents of this resource are not connected with, or endorsed by, any other company, </a:t>
            </a:r>
            <a:r>
              <a:rPr kumimoji="0" lang="en-US" altLang="en-US" sz="1100" b="0" i="0" u="none" strike="noStrike" cap="none" normalizeH="0" baseline="0" dirty="0" err="1">
                <a:ln>
                  <a:noFill/>
                </a:ln>
                <a:solidFill>
                  <a:srgbClr val="2E3036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organisation</a:t>
            </a:r>
            <a:r>
              <a:rPr kumimoji="0" lang="en-US" altLang="en-US" sz="1100" b="0" i="0" u="none" strike="noStrike" cap="none" normalizeH="0" baseline="0" dirty="0">
                <a:ln>
                  <a:noFill/>
                </a:ln>
                <a:solidFill>
                  <a:srgbClr val="2E3036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 or institution. This resource may contain third party copyright material not owned by </a:t>
            </a:r>
            <a:r>
              <a:rPr kumimoji="0" lang="en-US" altLang="en-US" sz="1100" b="0" i="0" u="none" strike="noStrike" cap="none" normalizeH="0" baseline="0" dirty="0" err="1">
                <a:ln>
                  <a:noFill/>
                </a:ln>
                <a:solidFill>
                  <a:srgbClr val="2E3036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PiXL</a:t>
            </a:r>
            <a:r>
              <a:rPr kumimoji="0" lang="en-US" altLang="en-US" sz="1100" b="0" i="0" u="none" strike="noStrike" cap="none" normalizeH="0" baseline="0" dirty="0">
                <a:ln>
                  <a:noFill/>
                </a:ln>
                <a:solidFill>
                  <a:srgbClr val="2E3036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 and as such is protected by law. Any such copyright material used by </a:t>
            </a:r>
            <a:r>
              <a:rPr kumimoji="0" lang="en-US" altLang="en-US" sz="1100" b="0" i="0" u="none" strike="noStrike" cap="none" normalizeH="0" baseline="0" dirty="0" err="1">
                <a:ln>
                  <a:noFill/>
                </a:ln>
                <a:solidFill>
                  <a:srgbClr val="2E3036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PiXL</a:t>
            </a:r>
            <a:r>
              <a:rPr kumimoji="0" lang="en-US" altLang="en-US" sz="1100" b="0" i="0" u="none" strike="noStrike" cap="none" normalizeH="0" baseline="0" dirty="0">
                <a:ln>
                  <a:noFill/>
                </a:ln>
                <a:solidFill>
                  <a:srgbClr val="2E3036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 is either provided under </a:t>
            </a:r>
            <a:r>
              <a:rPr kumimoji="0" lang="en-US" altLang="en-US" sz="1100" b="0" i="0" u="none" strike="noStrike" cap="none" normalizeH="0" baseline="0" dirty="0" err="1">
                <a:ln>
                  <a:noFill/>
                </a:ln>
                <a:solidFill>
                  <a:srgbClr val="2E3036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licence</a:t>
            </a:r>
            <a:r>
              <a:rPr kumimoji="0" lang="en-US" altLang="en-US" sz="1100" b="0" i="0" u="none" strike="noStrike" cap="none" normalizeH="0" baseline="0" dirty="0">
                <a:ln>
                  <a:noFill/>
                </a:ln>
                <a:solidFill>
                  <a:srgbClr val="2E3036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 or pending a license.</a:t>
            </a:r>
            <a:endParaRPr kumimoji="0" lang="en-US" altLang="en-US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ea typeface="Times New Roman" panose="02020603050405020304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</a:pPr>
            <a:r>
              <a:rPr kumimoji="0" lang="en-US" altLang="en-US" sz="1100" b="0" i="0" u="none" strike="noStrike" cap="none" normalizeH="0" baseline="0" dirty="0" err="1">
                <a:ln>
                  <a:noFill/>
                </a:ln>
                <a:solidFill>
                  <a:srgbClr val="2E3036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PiXL</a:t>
            </a:r>
            <a:r>
              <a:rPr kumimoji="0" lang="en-US" altLang="en-US" sz="1100" b="0" i="0" u="none" strike="noStrike" cap="none" normalizeH="0" baseline="0" dirty="0">
                <a:ln>
                  <a:noFill/>
                </a:ln>
                <a:solidFill>
                  <a:srgbClr val="2E3036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 </a:t>
            </a:r>
            <a:r>
              <a:rPr kumimoji="0" lang="en-US" altLang="en-US" sz="1100" b="0" i="0" u="none" strike="noStrike" cap="none" normalizeH="0" baseline="0" dirty="0" err="1">
                <a:ln>
                  <a:noFill/>
                </a:ln>
                <a:solidFill>
                  <a:srgbClr val="2E3036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endeavour</a:t>
            </a:r>
            <a:r>
              <a:rPr kumimoji="0" lang="en-US" altLang="en-US" sz="1100" b="0" i="0" u="none" strike="noStrike" cap="none" normalizeH="0" baseline="0" dirty="0">
                <a:ln>
                  <a:noFill/>
                </a:ln>
                <a:solidFill>
                  <a:srgbClr val="2E3036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 to trace and contact third party copyright owners. If there are any inadvertent omissions or errors in the acknowledgements or usage, this is unintended and </a:t>
            </a:r>
            <a:r>
              <a:rPr kumimoji="0" lang="en-US" altLang="en-US" sz="1100" b="0" i="0" u="none" strike="noStrike" cap="none" normalizeH="0" baseline="0" dirty="0" err="1">
                <a:ln>
                  <a:noFill/>
                </a:ln>
                <a:solidFill>
                  <a:srgbClr val="2E3036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PiXL</a:t>
            </a:r>
            <a:r>
              <a:rPr kumimoji="0" lang="en-US" altLang="en-US" sz="1100" b="0" i="0" u="none" strike="noStrike" cap="none" normalizeH="0" baseline="0" dirty="0">
                <a:ln>
                  <a:noFill/>
                </a:ln>
                <a:solidFill>
                  <a:srgbClr val="2E3036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 will remedy these on written notification.</a:t>
            </a:r>
            <a:endParaRPr kumimoji="0" lang="en-US" altLang="en-US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ea typeface="Times New Roman" panose="02020603050405020304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</a:pPr>
            <a:r>
              <a:rPr kumimoji="0" lang="en-US" altLang="en-US" sz="1100" b="0" i="0" u="none" strike="noStrike" cap="none" normalizeH="0" baseline="0" dirty="0">
                <a:ln>
                  <a:noFill/>
                </a:ln>
                <a:solidFill>
                  <a:srgbClr val="2E3036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© The </a:t>
            </a:r>
            <a:r>
              <a:rPr kumimoji="0" lang="en-US" altLang="en-US" sz="1100" b="0" i="0" u="none" strike="noStrike" cap="none" normalizeH="0" baseline="0" dirty="0" err="1">
                <a:ln>
                  <a:noFill/>
                </a:ln>
                <a:solidFill>
                  <a:srgbClr val="2E3036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PiXL</a:t>
            </a:r>
            <a:r>
              <a:rPr kumimoji="0" lang="en-US" altLang="en-US" sz="1100" b="0" i="0" u="none" strike="noStrike" cap="none" normalizeH="0" baseline="0" dirty="0">
                <a:ln>
                  <a:noFill/>
                </a:ln>
                <a:solidFill>
                  <a:srgbClr val="2E3036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 Club Ltd.  2021. All Rights Reserved.</a:t>
            </a:r>
            <a:endParaRPr kumimoji="0" lang="en-US" altLang="en-US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178753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1786" y="1484784"/>
            <a:ext cx="11112846" cy="5184576"/>
          </a:xfrm>
        </p:spPr>
        <p:txBody>
          <a:bodyPr>
            <a:noAutofit/>
          </a:bodyPr>
          <a:lstStyle/>
          <a:p>
            <a:r>
              <a:rPr lang="en-GB" sz="2400" b="1" dirty="0">
                <a:solidFill>
                  <a:schemeClr val="tx1">
                    <a:lumMod val="75000"/>
                    <a:lumOff val="25000"/>
                  </a:schemeClr>
                </a:solidFill>
                <a:cs typeface="Calibri Light" panose="020F0302020204030204" pitchFamily="34" charset="0"/>
              </a:rPr>
              <a:t>This teaching resource is organised into four sections: </a:t>
            </a:r>
            <a:r>
              <a:rPr lang="en-GB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1) Explanation of the rule  2) Examples of key words that fit the rule  3) Opportunities to practise  4) Further examples of commonly used words following the rule &amp; some notable exceptions.</a:t>
            </a:r>
          </a:p>
          <a:p>
            <a:endParaRPr lang="en-GB" sz="2400" dirty="0">
              <a:solidFill>
                <a:schemeClr val="tx1">
                  <a:lumMod val="75000"/>
                  <a:lumOff val="25000"/>
                </a:schemeClr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r>
              <a:rPr lang="en-GB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These slides are intended as a starting point for teaching this rule.  The lists of words given at the end might be used for card sorting exercises or a variety of spelling games.</a:t>
            </a:r>
          </a:p>
          <a:p>
            <a:endParaRPr lang="en-GB" sz="2400" dirty="0">
              <a:solidFill>
                <a:schemeClr val="tx1">
                  <a:lumMod val="75000"/>
                  <a:lumOff val="25000"/>
                </a:schemeClr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r>
              <a:rPr lang="en-GB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Words ending in the suffix ‘</a:t>
            </a:r>
            <a:r>
              <a:rPr lang="en-GB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ly</a:t>
            </a:r>
            <a:r>
              <a:rPr lang="en-GB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’ are covered in Rule 16.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2C8BF8A8-7B1F-0647-A8EA-14D1050C9DAB}"/>
              </a:ext>
            </a:extLst>
          </p:cNvPr>
          <p:cNvSpPr txBox="1">
            <a:spLocks/>
          </p:cNvSpPr>
          <p:nvPr/>
        </p:nvSpPr>
        <p:spPr>
          <a:xfrm>
            <a:off x="657672" y="340956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b="1" dirty="0">
                <a:solidFill>
                  <a:srgbClr val="227ABF"/>
                </a:solidFill>
                <a:latin typeface="+mn-lt"/>
              </a:rPr>
              <a:t>Teacher information</a:t>
            </a:r>
            <a:endParaRPr lang="en-US" dirty="0">
              <a:solidFill>
                <a:srgbClr val="227ABF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9290474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ounded Rectangle 22"/>
          <p:cNvSpPr/>
          <p:nvPr/>
        </p:nvSpPr>
        <p:spPr>
          <a:xfrm>
            <a:off x="1968390" y="4202076"/>
            <a:ext cx="8275001" cy="733324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59496" y="1390148"/>
            <a:ext cx="9036496" cy="836909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GB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What sound does the </a:t>
            </a:r>
            <a:r>
              <a:rPr lang="en-GB" sz="2400" dirty="0">
                <a:solidFill>
                  <a:srgbClr val="FF0000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‘y’ </a:t>
            </a:r>
            <a:r>
              <a:rPr lang="en-GB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make at the end?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2013960" y="1998978"/>
            <a:ext cx="8218856" cy="808028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Content Placeholder 2"/>
          <p:cNvSpPr txBox="1">
            <a:spLocks/>
          </p:cNvSpPr>
          <p:nvPr/>
        </p:nvSpPr>
        <p:spPr>
          <a:xfrm>
            <a:off x="2013960" y="2107207"/>
            <a:ext cx="8186096" cy="86409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GB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happ</a:t>
            </a:r>
            <a:r>
              <a:rPr lang="en-GB" sz="2400" dirty="0">
                <a:solidFill>
                  <a:srgbClr val="FF0000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y</a:t>
            </a:r>
            <a:r>
              <a:rPr lang="en-GB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      frost</a:t>
            </a:r>
            <a:r>
              <a:rPr lang="en-GB" sz="2400" dirty="0">
                <a:solidFill>
                  <a:srgbClr val="FF0000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y</a:t>
            </a:r>
            <a:r>
              <a:rPr lang="en-GB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      sleep</a:t>
            </a:r>
            <a:r>
              <a:rPr lang="en-GB" sz="2400" dirty="0">
                <a:solidFill>
                  <a:srgbClr val="FF0000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y     </a:t>
            </a:r>
            <a:r>
              <a:rPr lang="en-GB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mudd</a:t>
            </a:r>
            <a:r>
              <a:rPr lang="en-GB" sz="2400" dirty="0">
                <a:solidFill>
                  <a:srgbClr val="FF0000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y</a:t>
            </a:r>
          </a:p>
        </p:txBody>
      </p:sp>
      <p:sp>
        <p:nvSpPr>
          <p:cNvPr id="18" name="Content Placeholder 2"/>
          <p:cNvSpPr txBox="1">
            <a:spLocks/>
          </p:cNvSpPr>
          <p:nvPr/>
        </p:nvSpPr>
        <p:spPr>
          <a:xfrm>
            <a:off x="1981199" y="4264752"/>
            <a:ext cx="8249381" cy="86409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GB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fl</a:t>
            </a:r>
            <a:r>
              <a:rPr lang="en-GB" sz="2400" u="sng" dirty="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u</a:t>
            </a:r>
            <a:r>
              <a:rPr lang="en-GB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ff</a:t>
            </a:r>
            <a:r>
              <a:rPr lang="en-GB" sz="2400" dirty="0">
                <a:solidFill>
                  <a:srgbClr val="FF0000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y </a:t>
            </a:r>
            <a:r>
              <a:rPr lang="en-GB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or</a:t>
            </a:r>
            <a:r>
              <a:rPr lang="en-GB" sz="2400" dirty="0">
                <a:solidFill>
                  <a:srgbClr val="FF0000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en-GB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fl</a:t>
            </a:r>
            <a:r>
              <a:rPr lang="en-GB" sz="2400" u="sng" dirty="0" err="1">
                <a:solidFill>
                  <a:srgbClr val="FF0000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u</a:t>
            </a:r>
            <a:r>
              <a:rPr lang="en-GB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f</a:t>
            </a:r>
            <a:r>
              <a:rPr lang="en-GB" sz="2400" dirty="0" err="1">
                <a:solidFill>
                  <a:srgbClr val="FF0000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y</a:t>
            </a:r>
            <a:r>
              <a:rPr lang="en-GB" sz="2400" dirty="0">
                <a:solidFill>
                  <a:srgbClr val="FF0000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       </a:t>
            </a:r>
            <a:r>
              <a:rPr lang="en-GB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gr</a:t>
            </a:r>
            <a:r>
              <a:rPr lang="en-GB" sz="2400" u="sng" dirty="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u</a:t>
            </a:r>
            <a:r>
              <a:rPr lang="en-GB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bb</a:t>
            </a:r>
            <a:r>
              <a:rPr lang="en-GB" sz="2400" dirty="0">
                <a:solidFill>
                  <a:srgbClr val="FF0000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y </a:t>
            </a:r>
            <a:r>
              <a:rPr lang="en-GB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or</a:t>
            </a:r>
            <a:r>
              <a:rPr lang="en-GB" sz="2400" dirty="0">
                <a:solidFill>
                  <a:srgbClr val="FF0000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en-GB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gr</a:t>
            </a:r>
            <a:r>
              <a:rPr lang="en-GB" sz="2400" u="sng" dirty="0" err="1">
                <a:solidFill>
                  <a:srgbClr val="FF0000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u</a:t>
            </a:r>
            <a:r>
              <a:rPr lang="en-GB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b</a:t>
            </a:r>
            <a:r>
              <a:rPr lang="en-GB" sz="2400" dirty="0" err="1">
                <a:solidFill>
                  <a:srgbClr val="FF0000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y</a:t>
            </a:r>
            <a:endParaRPr lang="en-GB" sz="2400" dirty="0">
              <a:solidFill>
                <a:srgbClr val="FF0000"/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14" name="Content Placeholder 2"/>
          <p:cNvSpPr txBox="1">
            <a:spLocks/>
          </p:cNvSpPr>
          <p:nvPr/>
        </p:nvSpPr>
        <p:spPr>
          <a:xfrm>
            <a:off x="1559496" y="3139465"/>
            <a:ext cx="9036496" cy="83690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GB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The </a:t>
            </a:r>
            <a:r>
              <a:rPr lang="en-GB" sz="2400" dirty="0">
                <a:solidFill>
                  <a:srgbClr val="FF0000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‘y’</a:t>
            </a:r>
            <a:r>
              <a:rPr lang="en-GB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 acts like an </a:t>
            </a:r>
            <a:r>
              <a:rPr lang="en-GB" sz="2400" dirty="0">
                <a:solidFill>
                  <a:srgbClr val="FF0000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‘e’</a:t>
            </a:r>
            <a:r>
              <a:rPr lang="en-GB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!  It can jump over </a:t>
            </a:r>
            <a:r>
              <a:rPr lang="en-GB" sz="2400" dirty="0">
                <a:solidFill>
                  <a:srgbClr val="227ABF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one consonant </a:t>
            </a:r>
            <a:r>
              <a:rPr lang="en-GB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to make </a:t>
            </a:r>
            <a:br>
              <a:rPr lang="en-GB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</a:br>
            <a:r>
              <a:rPr lang="en-GB" sz="2400" dirty="0">
                <a:solidFill>
                  <a:srgbClr val="227ABF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one vowel </a:t>
            </a:r>
            <a:r>
              <a:rPr lang="en-GB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say its name!</a:t>
            </a:r>
          </a:p>
        </p:txBody>
      </p:sp>
      <p:sp>
        <p:nvSpPr>
          <p:cNvPr id="17" name="Rectangle 16"/>
          <p:cNvSpPr/>
          <p:nvPr/>
        </p:nvSpPr>
        <p:spPr>
          <a:xfrm>
            <a:off x="1524000" y="5301208"/>
            <a:ext cx="9144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Double the </a:t>
            </a:r>
            <a:r>
              <a:rPr lang="en-GB" sz="2400" dirty="0">
                <a:solidFill>
                  <a:srgbClr val="227ABF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consonant</a:t>
            </a:r>
            <a:r>
              <a:rPr lang="en-GB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 to protect a </a:t>
            </a:r>
            <a:r>
              <a:rPr lang="en-GB" sz="2400" dirty="0">
                <a:solidFill>
                  <a:srgbClr val="227ABF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lonely vowel</a:t>
            </a:r>
            <a:r>
              <a:rPr lang="en-GB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!</a:t>
            </a:r>
          </a:p>
        </p:txBody>
      </p:sp>
      <p:sp>
        <p:nvSpPr>
          <p:cNvPr id="19" name="Title 1">
            <a:extLst>
              <a:ext uri="{FF2B5EF4-FFF2-40B4-BE49-F238E27FC236}">
                <a16:creationId xmlns:a16="http://schemas.microsoft.com/office/drawing/2014/main" id="{11B1B466-B968-854E-918E-559633E6F473}"/>
              </a:ext>
            </a:extLst>
          </p:cNvPr>
          <p:cNvSpPr txBox="1">
            <a:spLocks/>
          </p:cNvSpPr>
          <p:nvPr/>
        </p:nvSpPr>
        <p:spPr>
          <a:xfrm>
            <a:off x="657672" y="340956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b="1" dirty="0">
                <a:solidFill>
                  <a:srgbClr val="227ABF"/>
                </a:solidFill>
                <a:latin typeface="+mn-lt"/>
              </a:rPr>
              <a:t>1) Rule 6: Explanation</a:t>
            </a:r>
            <a:endParaRPr lang="en-US" dirty="0">
              <a:solidFill>
                <a:srgbClr val="227ABF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2666793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ounded Rectangle 23"/>
          <p:cNvSpPr/>
          <p:nvPr/>
        </p:nvSpPr>
        <p:spPr>
          <a:xfrm>
            <a:off x="1703512" y="2469241"/>
            <a:ext cx="8784975" cy="733324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" name="Content Placeholder 2"/>
          <p:cNvSpPr txBox="1">
            <a:spLocks/>
          </p:cNvSpPr>
          <p:nvPr/>
        </p:nvSpPr>
        <p:spPr>
          <a:xfrm>
            <a:off x="1703513" y="2564904"/>
            <a:ext cx="8784975" cy="86409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GB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</a:t>
            </a:r>
            <a:r>
              <a:rPr lang="en-GB" sz="2400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>u</a:t>
            </a:r>
            <a:r>
              <a:rPr lang="en-GB" sz="24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sh</a:t>
            </a:r>
            <a:r>
              <a:rPr lang="en-GB" sz="2400" b="1" dirty="0">
                <a:solidFill>
                  <a:srgbClr val="FF0000"/>
                </a:solidFill>
              </a:rPr>
              <a:t>y          </a:t>
            </a:r>
            <a:r>
              <a:rPr lang="en-GB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tr</a:t>
            </a:r>
            <a:r>
              <a:rPr lang="en-GB" sz="2400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>i</a:t>
            </a:r>
            <a:r>
              <a:rPr lang="en-GB" sz="24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ck</a:t>
            </a:r>
            <a:r>
              <a:rPr lang="en-GB" sz="2400" b="1" dirty="0">
                <a:solidFill>
                  <a:srgbClr val="FF0000"/>
                </a:solidFill>
              </a:rPr>
              <a:t>y</a:t>
            </a:r>
            <a:r>
              <a:rPr lang="en-GB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         gr</a:t>
            </a:r>
            <a:r>
              <a:rPr lang="en-GB" sz="2400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>u</a:t>
            </a:r>
            <a:r>
              <a:rPr lang="en-GB" sz="24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mp</a:t>
            </a:r>
            <a:r>
              <a:rPr lang="en-GB" sz="2400" b="1" dirty="0">
                <a:solidFill>
                  <a:srgbClr val="FF0000"/>
                </a:solidFill>
              </a:rPr>
              <a:t>y</a:t>
            </a:r>
          </a:p>
        </p:txBody>
      </p:sp>
      <p:sp>
        <p:nvSpPr>
          <p:cNvPr id="26" name="Content Placeholder 2"/>
          <p:cNvSpPr txBox="1">
            <a:spLocks/>
          </p:cNvSpPr>
          <p:nvPr/>
        </p:nvSpPr>
        <p:spPr>
          <a:xfrm>
            <a:off x="1847528" y="1689062"/>
            <a:ext cx="8928992" cy="83690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GB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The </a:t>
            </a:r>
            <a:r>
              <a:rPr lang="en-GB" sz="2400" b="1" dirty="0">
                <a:solidFill>
                  <a:srgbClr val="FF0000"/>
                </a:solidFill>
              </a:rPr>
              <a:t>‘y’</a:t>
            </a:r>
            <a:r>
              <a:rPr lang="en-GB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can’t jump over </a:t>
            </a:r>
            <a:r>
              <a:rPr lang="en-GB" sz="2400" dirty="0">
                <a:solidFill>
                  <a:srgbClr val="227ABF"/>
                </a:solidFill>
              </a:rPr>
              <a:t>two consonants </a:t>
            </a:r>
            <a:r>
              <a:rPr lang="en-GB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– the vowel is already safe!</a:t>
            </a:r>
          </a:p>
        </p:txBody>
      </p:sp>
      <p:sp>
        <p:nvSpPr>
          <p:cNvPr id="28" name="Rounded Rectangle 27"/>
          <p:cNvSpPr/>
          <p:nvPr/>
        </p:nvSpPr>
        <p:spPr>
          <a:xfrm>
            <a:off x="1724422" y="4538225"/>
            <a:ext cx="8784975" cy="755867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9" name="Content Placeholder 2"/>
          <p:cNvSpPr txBox="1">
            <a:spLocks/>
          </p:cNvSpPr>
          <p:nvPr/>
        </p:nvSpPr>
        <p:spPr>
          <a:xfrm>
            <a:off x="1724423" y="4646020"/>
            <a:ext cx="8784975" cy="86409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GB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l</a:t>
            </a:r>
            <a:r>
              <a:rPr lang="en-GB" sz="2400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>oo</a:t>
            </a:r>
            <a:r>
              <a:rPr lang="en-GB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</a:t>
            </a:r>
            <a:r>
              <a:rPr lang="en-GB" sz="2400" b="1" dirty="0">
                <a:solidFill>
                  <a:srgbClr val="FF0000"/>
                </a:solidFill>
              </a:rPr>
              <a:t>y</a:t>
            </a:r>
            <a:r>
              <a:rPr lang="en-GB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         cr</a:t>
            </a:r>
            <a:r>
              <a:rPr lang="en-GB" sz="2400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>ea</a:t>
            </a:r>
            <a:r>
              <a:rPr lang="en-GB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m</a:t>
            </a:r>
            <a:r>
              <a:rPr lang="en-GB" sz="2400" b="1" dirty="0">
                <a:solidFill>
                  <a:srgbClr val="FF0000"/>
                </a:solidFill>
              </a:rPr>
              <a:t>y          </a:t>
            </a:r>
            <a:r>
              <a:rPr lang="en-GB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sl</a:t>
            </a:r>
            <a:r>
              <a:rPr lang="en-GB" sz="2400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>ee</a:t>
            </a:r>
            <a:r>
              <a:rPr lang="en-GB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</a:t>
            </a:r>
            <a:r>
              <a:rPr lang="en-GB" sz="2400" b="1" dirty="0">
                <a:solidFill>
                  <a:srgbClr val="FF0000"/>
                </a:solidFill>
              </a:rPr>
              <a:t>y</a:t>
            </a:r>
          </a:p>
        </p:txBody>
      </p:sp>
      <p:sp>
        <p:nvSpPr>
          <p:cNvPr id="30" name="Content Placeholder 2"/>
          <p:cNvSpPr txBox="1">
            <a:spLocks/>
          </p:cNvSpPr>
          <p:nvPr/>
        </p:nvSpPr>
        <p:spPr>
          <a:xfrm>
            <a:off x="1811523" y="3754125"/>
            <a:ext cx="8568952" cy="83690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GB" sz="2400" dirty="0">
                <a:solidFill>
                  <a:srgbClr val="227ABF"/>
                </a:solidFill>
              </a:rPr>
              <a:t>Two vowels </a:t>
            </a:r>
            <a:r>
              <a:rPr lang="en-GB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look after each other – they don’t need protecting!</a:t>
            </a:r>
          </a:p>
        </p:txBody>
      </p:sp>
      <p:sp>
        <p:nvSpPr>
          <p:cNvPr id="15" name="Title 1">
            <a:extLst>
              <a:ext uri="{FF2B5EF4-FFF2-40B4-BE49-F238E27FC236}">
                <a16:creationId xmlns:a16="http://schemas.microsoft.com/office/drawing/2014/main" id="{8B5240D6-1A85-B048-85F8-F8F26EB38D37}"/>
              </a:ext>
            </a:extLst>
          </p:cNvPr>
          <p:cNvSpPr txBox="1">
            <a:spLocks/>
          </p:cNvSpPr>
          <p:nvPr/>
        </p:nvSpPr>
        <p:spPr>
          <a:xfrm>
            <a:off x="657672" y="340956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b="1" dirty="0">
                <a:solidFill>
                  <a:srgbClr val="227ABF"/>
                </a:solidFill>
                <a:latin typeface="+mn-lt"/>
              </a:rPr>
              <a:t>1) Rule 6: Explanation</a:t>
            </a:r>
            <a:endParaRPr lang="en-US" dirty="0">
              <a:solidFill>
                <a:srgbClr val="227ABF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5244294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ontent Placeholder 2"/>
          <p:cNvSpPr>
            <a:spLocks noGrp="1"/>
          </p:cNvSpPr>
          <p:nvPr>
            <p:ph idx="1"/>
          </p:nvPr>
        </p:nvSpPr>
        <p:spPr>
          <a:xfrm>
            <a:off x="1513744" y="2023599"/>
            <a:ext cx="9144000" cy="811200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GB" sz="2400" i="1" dirty="0">
                <a:solidFill>
                  <a:srgbClr val="227ABF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Read these words.  </a:t>
            </a:r>
            <a:r>
              <a:rPr lang="en-GB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Which have had the consonant doubled? Why?</a:t>
            </a:r>
          </a:p>
        </p:txBody>
      </p:sp>
      <p:sp>
        <p:nvSpPr>
          <p:cNvPr id="25" name="Rounded Rectangle 24"/>
          <p:cNvSpPr/>
          <p:nvPr/>
        </p:nvSpPr>
        <p:spPr>
          <a:xfrm>
            <a:off x="2289831" y="2617272"/>
            <a:ext cx="7704856" cy="2366622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Content Placeholder 2"/>
          <p:cNvSpPr txBox="1">
            <a:spLocks/>
          </p:cNvSpPr>
          <p:nvPr/>
        </p:nvSpPr>
        <p:spPr>
          <a:xfrm>
            <a:off x="2601108" y="2723994"/>
            <a:ext cx="2044729" cy="341239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50000"/>
              </a:lnSpc>
              <a:buNone/>
            </a:pPr>
            <a:r>
              <a:rPr lang="en-GB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l</a:t>
            </a:r>
            <a:r>
              <a:rPr lang="en-GB" sz="2400" u="sng" dirty="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oo</a:t>
            </a:r>
            <a:r>
              <a:rPr lang="en-GB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p</a:t>
            </a:r>
            <a:r>
              <a:rPr lang="en-GB" sz="2400" dirty="0">
                <a:solidFill>
                  <a:srgbClr val="FF0000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y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en-GB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m</a:t>
            </a:r>
            <a:r>
              <a:rPr lang="en-GB" sz="2400" u="sng" dirty="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u</a:t>
            </a:r>
            <a:r>
              <a:rPr lang="en-GB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dd</a:t>
            </a:r>
            <a:r>
              <a:rPr lang="en-GB" sz="2400" dirty="0">
                <a:solidFill>
                  <a:srgbClr val="FF0000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y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en-GB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fl</a:t>
            </a:r>
            <a:r>
              <a:rPr lang="en-GB" sz="2400" u="sng" dirty="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a</a:t>
            </a:r>
            <a:r>
              <a:rPr lang="en-GB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sh</a:t>
            </a:r>
            <a:r>
              <a:rPr lang="en-GB" sz="2400" dirty="0">
                <a:solidFill>
                  <a:srgbClr val="FF0000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y</a:t>
            </a:r>
          </a:p>
        </p:txBody>
      </p:sp>
      <p:sp>
        <p:nvSpPr>
          <p:cNvPr id="13" name="Content Placeholder 2"/>
          <p:cNvSpPr txBox="1">
            <a:spLocks/>
          </p:cNvSpPr>
          <p:nvPr/>
        </p:nvSpPr>
        <p:spPr>
          <a:xfrm>
            <a:off x="8245984" y="2608890"/>
            <a:ext cx="2044729" cy="341239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50000"/>
              </a:lnSpc>
              <a:buNone/>
            </a:pPr>
            <a:endParaRPr lang="en-GB" sz="35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1703512" y="5157192"/>
            <a:ext cx="878497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2400" b="1" dirty="0">
                <a:solidFill>
                  <a:srgbClr val="227ABF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THINK: </a:t>
            </a:r>
            <a:r>
              <a:rPr lang="en-GB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Which word does NOT have a double consonant after </a:t>
            </a:r>
            <a:br>
              <a:rPr lang="en-GB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</a:br>
            <a:r>
              <a:rPr lang="en-GB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a single vowel?  Why?</a:t>
            </a:r>
          </a:p>
        </p:txBody>
      </p:sp>
      <p:sp>
        <p:nvSpPr>
          <p:cNvPr id="14" name="Content Placeholder 2"/>
          <p:cNvSpPr txBox="1">
            <a:spLocks/>
          </p:cNvSpPr>
          <p:nvPr/>
        </p:nvSpPr>
        <p:spPr>
          <a:xfrm>
            <a:off x="4151784" y="2695419"/>
            <a:ext cx="2044729" cy="341239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50000"/>
              </a:lnSpc>
              <a:buNone/>
            </a:pPr>
            <a:r>
              <a:rPr lang="en-GB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h</a:t>
            </a:r>
            <a:r>
              <a:rPr lang="en-GB" sz="2400" u="sng" dirty="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a</a:t>
            </a:r>
            <a:r>
              <a:rPr lang="en-GB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pp</a:t>
            </a:r>
            <a:r>
              <a:rPr lang="en-GB" sz="2400" dirty="0">
                <a:solidFill>
                  <a:srgbClr val="FF0000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y</a:t>
            </a:r>
            <a:endParaRPr lang="en-GB" sz="2400" dirty="0">
              <a:solidFill>
                <a:schemeClr val="tx1">
                  <a:lumMod val="75000"/>
                  <a:lumOff val="25000"/>
                </a:schemeClr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0" indent="0" algn="ctr">
              <a:lnSpc>
                <a:spcPct val="150000"/>
              </a:lnSpc>
              <a:buNone/>
            </a:pPr>
            <a:r>
              <a:rPr lang="en-GB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st</a:t>
            </a:r>
            <a:r>
              <a:rPr lang="en-GB" sz="2400" u="sng" dirty="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i</a:t>
            </a:r>
            <a:r>
              <a:rPr lang="en-GB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ck</a:t>
            </a:r>
            <a:r>
              <a:rPr lang="en-GB" sz="2400" dirty="0">
                <a:solidFill>
                  <a:srgbClr val="FF0000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y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en-GB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f</a:t>
            </a:r>
            <a:r>
              <a:rPr lang="en-GB" sz="2400" u="sng" dirty="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ai</a:t>
            </a:r>
            <a:r>
              <a:rPr lang="en-GB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r</a:t>
            </a:r>
            <a:r>
              <a:rPr lang="en-GB" sz="2400" dirty="0">
                <a:solidFill>
                  <a:srgbClr val="FF0000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y</a:t>
            </a:r>
            <a:endParaRPr lang="en-GB" sz="2400" dirty="0">
              <a:solidFill>
                <a:schemeClr val="tx1">
                  <a:lumMod val="75000"/>
                  <a:lumOff val="25000"/>
                </a:schemeClr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16" name="Content Placeholder 2"/>
          <p:cNvSpPr txBox="1">
            <a:spLocks/>
          </p:cNvSpPr>
          <p:nvPr/>
        </p:nvSpPr>
        <p:spPr>
          <a:xfrm>
            <a:off x="5906925" y="2723994"/>
            <a:ext cx="2044729" cy="341239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50000"/>
              </a:lnSpc>
              <a:buNone/>
            </a:pPr>
            <a:r>
              <a:rPr lang="en-GB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d</a:t>
            </a:r>
            <a:r>
              <a:rPr lang="en-GB" sz="2400" u="sng" dirty="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u</a:t>
            </a:r>
            <a:r>
              <a:rPr lang="en-GB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st</a:t>
            </a:r>
            <a:r>
              <a:rPr lang="en-GB" sz="2400" dirty="0">
                <a:solidFill>
                  <a:srgbClr val="FF0000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y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en-GB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dr</a:t>
            </a:r>
            <a:r>
              <a:rPr lang="en-GB" sz="2400" u="sng" dirty="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ea</a:t>
            </a:r>
            <a:r>
              <a:rPr lang="en-GB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m</a:t>
            </a:r>
            <a:r>
              <a:rPr lang="en-GB" sz="2400" dirty="0">
                <a:solidFill>
                  <a:srgbClr val="FF0000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y</a:t>
            </a:r>
            <a:endParaRPr lang="en-GB" sz="2400" dirty="0">
              <a:solidFill>
                <a:schemeClr val="tx1">
                  <a:lumMod val="75000"/>
                  <a:lumOff val="25000"/>
                </a:schemeClr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0" indent="0" algn="ctr">
              <a:lnSpc>
                <a:spcPct val="150000"/>
              </a:lnSpc>
              <a:buNone/>
            </a:pPr>
            <a:r>
              <a:rPr lang="en-GB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str</a:t>
            </a:r>
            <a:r>
              <a:rPr lang="en-GB" sz="2400" u="sng" dirty="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o</a:t>
            </a:r>
            <a:r>
              <a:rPr lang="en-GB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pp</a:t>
            </a:r>
            <a:r>
              <a:rPr lang="en-GB" sz="2400" dirty="0">
                <a:solidFill>
                  <a:srgbClr val="FF0000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y</a:t>
            </a:r>
          </a:p>
        </p:txBody>
      </p:sp>
      <p:sp>
        <p:nvSpPr>
          <p:cNvPr id="17" name="Content Placeholder 2"/>
          <p:cNvSpPr txBox="1">
            <a:spLocks/>
          </p:cNvSpPr>
          <p:nvPr/>
        </p:nvSpPr>
        <p:spPr>
          <a:xfrm>
            <a:off x="7747189" y="2724944"/>
            <a:ext cx="2044729" cy="341239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50000"/>
              </a:lnSpc>
              <a:buNone/>
            </a:pPr>
            <a:r>
              <a:rPr lang="en-GB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p</a:t>
            </a:r>
            <a:r>
              <a:rPr lang="en-GB" sz="2400" u="sng" dirty="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a</a:t>
            </a:r>
            <a:r>
              <a:rPr lang="en-GB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rt</a:t>
            </a:r>
            <a:r>
              <a:rPr lang="en-GB" sz="2400" dirty="0">
                <a:solidFill>
                  <a:srgbClr val="FF0000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y</a:t>
            </a:r>
            <a:endParaRPr lang="en-GB" sz="2400" dirty="0">
              <a:solidFill>
                <a:schemeClr val="tx1">
                  <a:lumMod val="75000"/>
                  <a:lumOff val="25000"/>
                </a:schemeClr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0" indent="0" algn="ctr">
              <a:lnSpc>
                <a:spcPct val="150000"/>
              </a:lnSpc>
              <a:buNone/>
            </a:pPr>
            <a:r>
              <a:rPr lang="en-GB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f</a:t>
            </a:r>
            <a:r>
              <a:rPr lang="en-GB" sz="2400" u="sng" dirty="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u</a:t>
            </a:r>
            <a:r>
              <a:rPr lang="en-GB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ss</a:t>
            </a:r>
            <a:r>
              <a:rPr lang="en-GB" sz="2400" dirty="0">
                <a:solidFill>
                  <a:srgbClr val="FF0000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y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en-GB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t</a:t>
            </a:r>
            <a:r>
              <a:rPr lang="en-GB" sz="2400" u="sng" dirty="0">
                <a:solidFill>
                  <a:srgbClr val="FF0000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i</a:t>
            </a:r>
            <a:r>
              <a:rPr lang="en-GB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n</a:t>
            </a:r>
            <a:r>
              <a:rPr lang="en-GB" sz="2400" dirty="0">
                <a:solidFill>
                  <a:srgbClr val="FF0000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y</a:t>
            </a:r>
          </a:p>
        </p:txBody>
      </p:sp>
      <p:sp>
        <p:nvSpPr>
          <p:cNvPr id="12" name="Rectangle 11"/>
          <p:cNvSpPr/>
          <p:nvPr/>
        </p:nvSpPr>
        <p:spPr>
          <a:xfrm>
            <a:off x="1513744" y="1366646"/>
            <a:ext cx="9144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Double the </a:t>
            </a:r>
            <a:r>
              <a:rPr lang="en-GB" sz="2400" dirty="0">
                <a:solidFill>
                  <a:srgbClr val="227ABF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consonant</a:t>
            </a:r>
            <a:r>
              <a:rPr lang="en-GB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 to protect a </a:t>
            </a:r>
            <a:r>
              <a:rPr lang="en-GB" sz="2400" dirty="0">
                <a:solidFill>
                  <a:srgbClr val="227ABF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lonely vowel</a:t>
            </a:r>
            <a:r>
              <a:rPr lang="en-GB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!</a:t>
            </a:r>
          </a:p>
        </p:txBody>
      </p:sp>
      <p:sp>
        <p:nvSpPr>
          <p:cNvPr id="19" name="Title 1">
            <a:extLst>
              <a:ext uri="{FF2B5EF4-FFF2-40B4-BE49-F238E27FC236}">
                <a16:creationId xmlns:a16="http://schemas.microsoft.com/office/drawing/2014/main" id="{23D335FD-6316-D64E-9676-59585A11D2B8}"/>
              </a:ext>
            </a:extLst>
          </p:cNvPr>
          <p:cNvSpPr txBox="1">
            <a:spLocks/>
          </p:cNvSpPr>
          <p:nvPr/>
        </p:nvSpPr>
        <p:spPr>
          <a:xfrm>
            <a:off x="657672" y="340956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b="1" dirty="0">
                <a:solidFill>
                  <a:srgbClr val="227ABF"/>
                </a:solidFill>
                <a:latin typeface="+mn-lt"/>
              </a:rPr>
              <a:t>2) Rule 6: Examples</a:t>
            </a:r>
            <a:endParaRPr lang="en-US" dirty="0">
              <a:solidFill>
                <a:srgbClr val="227ABF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2355456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ounded Rectangle 19">
            <a:extLst>
              <a:ext uri="{FF2B5EF4-FFF2-40B4-BE49-F238E27FC236}">
                <a16:creationId xmlns:a16="http://schemas.microsoft.com/office/drawing/2014/main" id="{26029691-F795-754A-A32F-756BA82EFF43}"/>
              </a:ext>
            </a:extLst>
          </p:cNvPr>
          <p:cNvSpPr/>
          <p:nvPr/>
        </p:nvSpPr>
        <p:spPr>
          <a:xfrm>
            <a:off x="1775519" y="2166435"/>
            <a:ext cx="2727920" cy="3134773"/>
          </a:xfrm>
          <a:prstGeom prst="round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Rounded Rectangle 21">
            <a:extLst>
              <a:ext uri="{FF2B5EF4-FFF2-40B4-BE49-F238E27FC236}">
                <a16:creationId xmlns:a16="http://schemas.microsoft.com/office/drawing/2014/main" id="{45E29C02-DCC4-B74E-AAC6-4B124F07B568}"/>
              </a:ext>
            </a:extLst>
          </p:cNvPr>
          <p:cNvSpPr/>
          <p:nvPr/>
        </p:nvSpPr>
        <p:spPr>
          <a:xfrm>
            <a:off x="4727847" y="2166435"/>
            <a:ext cx="2762276" cy="3134773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Rounded Rectangle 22">
            <a:extLst>
              <a:ext uri="{FF2B5EF4-FFF2-40B4-BE49-F238E27FC236}">
                <a16:creationId xmlns:a16="http://schemas.microsoft.com/office/drawing/2014/main" id="{7958322B-01EA-1E49-B84B-EA2FFB539E71}"/>
              </a:ext>
            </a:extLst>
          </p:cNvPr>
          <p:cNvSpPr/>
          <p:nvPr/>
        </p:nvSpPr>
        <p:spPr>
          <a:xfrm>
            <a:off x="7688559" y="2166435"/>
            <a:ext cx="2727921" cy="3134773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E71B2A52-DDAE-214D-AFF5-6F3A0655DC6C}"/>
              </a:ext>
            </a:extLst>
          </p:cNvPr>
          <p:cNvSpPr/>
          <p:nvPr/>
        </p:nvSpPr>
        <p:spPr>
          <a:xfrm>
            <a:off x="2607315" y="2348880"/>
            <a:ext cx="106433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24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Starter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8F4FB258-9992-4346-BADC-03A572761E39}"/>
              </a:ext>
            </a:extLst>
          </p:cNvPr>
          <p:cNvSpPr/>
          <p:nvPr/>
        </p:nvSpPr>
        <p:spPr>
          <a:xfrm>
            <a:off x="5283391" y="2348880"/>
            <a:ext cx="165930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24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Challenge 1</a:t>
            </a: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65F099A1-9240-AA49-B533-CAF3F26F2225}"/>
              </a:ext>
            </a:extLst>
          </p:cNvPr>
          <p:cNvSpPr/>
          <p:nvPr/>
        </p:nvSpPr>
        <p:spPr>
          <a:xfrm>
            <a:off x="8251836" y="2348880"/>
            <a:ext cx="165930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24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Challenge 2</a:t>
            </a:r>
          </a:p>
        </p:txBody>
      </p:sp>
      <p:sp>
        <p:nvSpPr>
          <p:cNvPr id="15" name="Rectangle 14"/>
          <p:cNvSpPr/>
          <p:nvPr/>
        </p:nvSpPr>
        <p:spPr>
          <a:xfrm>
            <a:off x="1847529" y="2732984"/>
            <a:ext cx="2549834" cy="21734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4000"/>
              </a:lnSpc>
            </a:pPr>
            <a:r>
              <a:rPr lang="en-GB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hap___</a:t>
            </a:r>
          </a:p>
          <a:p>
            <a:pPr algn="ctr">
              <a:lnSpc>
                <a:spcPct val="114000"/>
              </a:lnSpc>
            </a:pPr>
            <a:r>
              <a:rPr lang="en-GB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flash___</a:t>
            </a:r>
          </a:p>
          <a:p>
            <a:pPr algn="ctr">
              <a:lnSpc>
                <a:spcPct val="114000"/>
              </a:lnSpc>
            </a:pPr>
            <a:r>
              <a:rPr lang="en-GB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sleep___</a:t>
            </a:r>
          </a:p>
          <a:p>
            <a:pPr algn="ctr">
              <a:lnSpc>
                <a:spcPct val="114000"/>
              </a:lnSpc>
            </a:pPr>
            <a:r>
              <a:rPr lang="en-GB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push___</a:t>
            </a:r>
          </a:p>
          <a:p>
            <a:pPr algn="ctr">
              <a:lnSpc>
                <a:spcPct val="114000"/>
              </a:lnSpc>
            </a:pPr>
            <a:r>
              <a:rPr lang="en-GB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fun___</a:t>
            </a:r>
          </a:p>
        </p:txBody>
      </p:sp>
      <p:sp>
        <p:nvSpPr>
          <p:cNvPr id="29" name="Rectangle 28"/>
          <p:cNvSpPr/>
          <p:nvPr/>
        </p:nvSpPr>
        <p:spPr>
          <a:xfrm>
            <a:off x="7770796" y="2729820"/>
            <a:ext cx="2645685" cy="3015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4000"/>
              </a:lnSpc>
            </a:pPr>
            <a:r>
              <a:rPr lang="en-GB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fiz</a:t>
            </a:r>
            <a:r>
              <a:rPr lang="en-GB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___</a:t>
            </a:r>
          </a:p>
          <a:p>
            <a:pPr algn="ctr">
              <a:lnSpc>
                <a:spcPct val="114000"/>
              </a:lnSpc>
            </a:pPr>
            <a:r>
              <a:rPr lang="en-GB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wear___</a:t>
            </a:r>
          </a:p>
          <a:p>
            <a:pPr algn="ctr">
              <a:lnSpc>
                <a:spcPct val="114000"/>
              </a:lnSpc>
            </a:pPr>
            <a:r>
              <a:rPr lang="en-GB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onl</a:t>
            </a:r>
            <a:r>
              <a:rPr lang="en-GB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___</a:t>
            </a:r>
          </a:p>
          <a:p>
            <a:pPr algn="ctr">
              <a:lnSpc>
                <a:spcPct val="114000"/>
              </a:lnSpc>
            </a:pPr>
            <a:r>
              <a:rPr lang="en-GB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rust___</a:t>
            </a:r>
          </a:p>
          <a:p>
            <a:pPr algn="ctr">
              <a:lnSpc>
                <a:spcPct val="114000"/>
              </a:lnSpc>
            </a:pPr>
            <a:r>
              <a:rPr lang="en-GB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grot___</a:t>
            </a:r>
          </a:p>
          <a:p>
            <a:pPr algn="ctr">
              <a:lnSpc>
                <a:spcPct val="114000"/>
              </a:lnSpc>
            </a:pPr>
            <a:endParaRPr lang="en-GB" sz="2400" dirty="0">
              <a:solidFill>
                <a:schemeClr val="tx1">
                  <a:lumMod val="75000"/>
                  <a:lumOff val="25000"/>
                </a:schemeClr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algn="ctr">
              <a:lnSpc>
                <a:spcPct val="114000"/>
              </a:lnSpc>
            </a:pPr>
            <a:endParaRPr lang="en-GB" sz="2400" dirty="0">
              <a:solidFill>
                <a:schemeClr val="tx1">
                  <a:lumMod val="75000"/>
                  <a:lumOff val="25000"/>
                </a:schemeClr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4799857" y="2729820"/>
            <a:ext cx="2645685" cy="3015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4000"/>
              </a:lnSpc>
            </a:pPr>
            <a:r>
              <a:rPr lang="en-GB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cream___</a:t>
            </a:r>
          </a:p>
          <a:p>
            <a:pPr algn="ctr">
              <a:lnSpc>
                <a:spcPct val="114000"/>
              </a:lnSpc>
            </a:pPr>
            <a:r>
              <a:rPr lang="en-GB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grot___</a:t>
            </a:r>
          </a:p>
          <a:p>
            <a:pPr algn="ctr">
              <a:lnSpc>
                <a:spcPct val="114000"/>
              </a:lnSpc>
            </a:pPr>
            <a:r>
              <a:rPr lang="en-GB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weed___</a:t>
            </a:r>
          </a:p>
          <a:p>
            <a:pPr algn="ctr">
              <a:lnSpc>
                <a:spcPct val="114000"/>
              </a:lnSpc>
            </a:pPr>
            <a:r>
              <a:rPr lang="en-GB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fur___</a:t>
            </a:r>
          </a:p>
          <a:p>
            <a:pPr algn="ctr">
              <a:lnSpc>
                <a:spcPct val="114000"/>
              </a:lnSpc>
            </a:pPr>
            <a:r>
              <a:rPr lang="en-GB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point___</a:t>
            </a:r>
          </a:p>
          <a:p>
            <a:pPr algn="ctr">
              <a:lnSpc>
                <a:spcPct val="114000"/>
              </a:lnSpc>
            </a:pPr>
            <a:endParaRPr lang="en-GB" sz="2400" dirty="0">
              <a:solidFill>
                <a:schemeClr val="tx1">
                  <a:lumMod val="75000"/>
                  <a:lumOff val="25000"/>
                </a:schemeClr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algn="ctr">
              <a:lnSpc>
                <a:spcPct val="114000"/>
              </a:lnSpc>
            </a:pPr>
            <a:endParaRPr lang="en-GB" sz="2400" dirty="0">
              <a:solidFill>
                <a:schemeClr val="tx1">
                  <a:lumMod val="75000"/>
                  <a:lumOff val="25000"/>
                </a:schemeClr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1550699" y="5406315"/>
            <a:ext cx="91440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2400" u="sng" dirty="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THINK</a:t>
            </a:r>
            <a:r>
              <a:rPr lang="en-GB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: How many other words ending in ‘y’ making the ‘</a:t>
            </a:r>
            <a:r>
              <a:rPr lang="en-GB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ee</a:t>
            </a:r>
            <a:r>
              <a:rPr lang="en-GB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’ </a:t>
            </a:r>
            <a:br>
              <a:rPr lang="en-GB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</a:br>
            <a:r>
              <a:rPr lang="en-GB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sound can you think of?</a:t>
            </a:r>
          </a:p>
        </p:txBody>
      </p:sp>
      <p:sp>
        <p:nvSpPr>
          <p:cNvPr id="19" name="Rectangle 18"/>
          <p:cNvSpPr/>
          <p:nvPr/>
        </p:nvSpPr>
        <p:spPr>
          <a:xfrm>
            <a:off x="1536985" y="1292029"/>
            <a:ext cx="91440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Add the ‘</a:t>
            </a:r>
            <a:r>
              <a:rPr lang="en-GB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ee</a:t>
            </a:r>
            <a:r>
              <a:rPr lang="en-GB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’ sound to the end of these words.</a:t>
            </a:r>
          </a:p>
          <a:p>
            <a:pPr algn="ctr"/>
            <a:r>
              <a:rPr lang="en-GB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Double the </a:t>
            </a:r>
            <a:r>
              <a:rPr lang="en-GB" sz="2400" dirty="0">
                <a:solidFill>
                  <a:srgbClr val="227ABF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consonant</a:t>
            </a:r>
            <a:r>
              <a:rPr lang="en-GB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 to protect a </a:t>
            </a:r>
            <a:r>
              <a:rPr lang="en-GB" sz="2400" dirty="0">
                <a:solidFill>
                  <a:srgbClr val="227ABF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lonely vowel</a:t>
            </a:r>
            <a:r>
              <a:rPr lang="en-GB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!</a:t>
            </a:r>
          </a:p>
        </p:txBody>
      </p:sp>
      <p:sp>
        <p:nvSpPr>
          <p:cNvPr id="18" name="Title 1">
            <a:extLst>
              <a:ext uri="{FF2B5EF4-FFF2-40B4-BE49-F238E27FC236}">
                <a16:creationId xmlns:a16="http://schemas.microsoft.com/office/drawing/2014/main" id="{7ECEC3C7-0CD8-7940-93C0-F5056C7D7139}"/>
              </a:ext>
            </a:extLst>
          </p:cNvPr>
          <p:cNvSpPr txBox="1">
            <a:spLocks/>
          </p:cNvSpPr>
          <p:nvPr/>
        </p:nvSpPr>
        <p:spPr>
          <a:xfrm>
            <a:off x="657672" y="340956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b="1" dirty="0">
                <a:solidFill>
                  <a:srgbClr val="227ABF"/>
                </a:solidFill>
                <a:latin typeface="+mn-lt"/>
              </a:rPr>
              <a:t>3) Rule 6: Practice</a:t>
            </a:r>
            <a:endParaRPr lang="en-US" dirty="0">
              <a:solidFill>
                <a:srgbClr val="227ABF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7584511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ounded Rectangle 24">
            <a:extLst>
              <a:ext uri="{FF2B5EF4-FFF2-40B4-BE49-F238E27FC236}">
                <a16:creationId xmlns:a16="http://schemas.microsoft.com/office/drawing/2014/main" id="{47A9A0F2-3807-4E40-9913-5F23BBC8BC8C}"/>
              </a:ext>
            </a:extLst>
          </p:cNvPr>
          <p:cNvSpPr/>
          <p:nvPr/>
        </p:nvSpPr>
        <p:spPr>
          <a:xfrm>
            <a:off x="832909" y="1466463"/>
            <a:ext cx="3346447" cy="4482820"/>
          </a:xfrm>
          <a:prstGeom prst="round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Rounded Rectangle 25">
            <a:extLst>
              <a:ext uri="{FF2B5EF4-FFF2-40B4-BE49-F238E27FC236}">
                <a16:creationId xmlns:a16="http://schemas.microsoft.com/office/drawing/2014/main" id="{0939669C-4AF6-4043-AC05-9D371E527951}"/>
              </a:ext>
            </a:extLst>
          </p:cNvPr>
          <p:cNvSpPr/>
          <p:nvPr/>
        </p:nvSpPr>
        <p:spPr>
          <a:xfrm>
            <a:off x="4270590" y="1466461"/>
            <a:ext cx="3651868" cy="4482821"/>
          </a:xfrm>
          <a:prstGeom prst="roundRect">
            <a:avLst/>
          </a:prstGeom>
          <a:solidFill>
            <a:srgbClr val="FF92BE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Rounded Rectangle 27">
            <a:extLst>
              <a:ext uri="{FF2B5EF4-FFF2-40B4-BE49-F238E27FC236}">
                <a16:creationId xmlns:a16="http://schemas.microsoft.com/office/drawing/2014/main" id="{E70B83FB-C008-384F-90EC-32ABD7CE5465}"/>
              </a:ext>
            </a:extLst>
          </p:cNvPr>
          <p:cNvSpPr/>
          <p:nvPr/>
        </p:nvSpPr>
        <p:spPr>
          <a:xfrm>
            <a:off x="7999853" y="1466460"/>
            <a:ext cx="3564925" cy="4482820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C0234599-90E7-304C-8013-31D6895ACB97}"/>
              </a:ext>
            </a:extLst>
          </p:cNvPr>
          <p:cNvSpPr/>
          <p:nvPr/>
        </p:nvSpPr>
        <p:spPr>
          <a:xfrm>
            <a:off x="9124641" y="1582038"/>
            <a:ext cx="132549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20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Exceptions</a:t>
            </a:r>
          </a:p>
        </p:txBody>
      </p:sp>
      <p:sp>
        <p:nvSpPr>
          <p:cNvPr id="17" name="Rectangle 16"/>
          <p:cNvSpPr/>
          <p:nvPr/>
        </p:nvSpPr>
        <p:spPr>
          <a:xfrm>
            <a:off x="1177441" y="1514593"/>
            <a:ext cx="2583663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20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Double consonant before a ‘y’</a:t>
            </a:r>
          </a:p>
        </p:txBody>
      </p:sp>
      <p:sp>
        <p:nvSpPr>
          <p:cNvPr id="37" name="Rectangle 36"/>
          <p:cNvSpPr/>
          <p:nvPr/>
        </p:nvSpPr>
        <p:spPr>
          <a:xfrm>
            <a:off x="977694" y="2128788"/>
            <a:ext cx="1287519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floppy</a:t>
            </a:r>
          </a:p>
          <a:p>
            <a:pPr algn="ctr"/>
            <a:r>
              <a:rPr lang="en-GB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stroppy</a:t>
            </a:r>
          </a:p>
          <a:p>
            <a:pPr algn="ctr"/>
            <a:r>
              <a:rPr lang="en-GB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sloppy</a:t>
            </a:r>
          </a:p>
          <a:p>
            <a:pPr algn="ctr"/>
            <a:r>
              <a:rPr lang="en-GB" dirty="0">
                <a:solidFill>
                  <a:schemeClr val="tx1">
                    <a:lumMod val="75000"/>
                    <a:lumOff val="25000"/>
                  </a:schemeClr>
                </a:solidFill>
              </a:rPr>
              <a:t>grubby</a:t>
            </a:r>
          </a:p>
          <a:p>
            <a:pPr algn="ctr"/>
            <a:r>
              <a:rPr lang="en-GB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Snappy</a:t>
            </a:r>
          </a:p>
          <a:p>
            <a:pPr algn="ctr"/>
            <a:r>
              <a:rPr lang="en-GB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furry</a:t>
            </a:r>
          </a:p>
          <a:p>
            <a:pPr algn="ctr"/>
            <a:endParaRPr lang="en-GB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algn="ctr"/>
            <a:endParaRPr lang="en-GB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4" name="Rectangle 43"/>
          <p:cNvSpPr/>
          <p:nvPr/>
        </p:nvSpPr>
        <p:spPr>
          <a:xfrm>
            <a:off x="8280479" y="2112532"/>
            <a:ext cx="3003671" cy="37548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1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Some words have a ‘y’ after a single vowel and single consonant even though the vowel </a:t>
            </a:r>
            <a:r>
              <a:rPr lang="en-GB" sz="1400" b="1" u="sng" dirty="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does not </a:t>
            </a:r>
            <a:r>
              <a:rPr lang="en-GB" sz="1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say its name</a:t>
            </a:r>
          </a:p>
          <a:p>
            <a:pPr algn="ctr"/>
            <a:endParaRPr lang="en-GB" sz="1400" b="1" dirty="0">
              <a:solidFill>
                <a:schemeClr val="tx1">
                  <a:lumMod val="75000"/>
                  <a:lumOff val="25000"/>
                </a:schemeClr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algn="ctr"/>
            <a:r>
              <a:rPr lang="en-GB" sz="1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E.g. body, copy</a:t>
            </a:r>
          </a:p>
          <a:p>
            <a:pPr algn="ctr"/>
            <a:endParaRPr lang="en-GB" sz="1400" b="1" u="sng" dirty="0">
              <a:solidFill>
                <a:schemeClr val="tx1">
                  <a:lumMod val="75000"/>
                  <a:lumOff val="25000"/>
                </a:schemeClr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algn="ctr"/>
            <a:r>
              <a:rPr lang="en-GB" sz="1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Some words end in the ‘</a:t>
            </a:r>
            <a:r>
              <a:rPr lang="en-GB" sz="1400" b="1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ee</a:t>
            </a:r>
            <a:r>
              <a:rPr lang="en-GB" sz="1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’ sound spelt ‘</a:t>
            </a:r>
            <a:r>
              <a:rPr lang="en-GB" sz="1400" b="1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ey</a:t>
            </a:r>
            <a:r>
              <a:rPr lang="en-GB" sz="1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’, </a:t>
            </a:r>
          </a:p>
          <a:p>
            <a:pPr algn="ctr"/>
            <a:endParaRPr lang="en-GB" sz="1400" b="1" dirty="0">
              <a:solidFill>
                <a:schemeClr val="tx1">
                  <a:lumMod val="75000"/>
                  <a:lumOff val="25000"/>
                </a:schemeClr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algn="ctr"/>
            <a:r>
              <a:rPr lang="en-GB" sz="1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E.g. monkey, money, valley, turkey, journey</a:t>
            </a:r>
          </a:p>
          <a:p>
            <a:pPr algn="ctr"/>
            <a:endParaRPr lang="en-GB" sz="1400" b="1" dirty="0">
              <a:solidFill>
                <a:schemeClr val="tx1">
                  <a:lumMod val="75000"/>
                  <a:lumOff val="25000"/>
                </a:schemeClr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algn="ctr"/>
            <a:r>
              <a:rPr lang="en-GB" sz="1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Some words end in ‘y’ making the ‘</a:t>
            </a:r>
            <a:r>
              <a:rPr lang="en-GB" sz="1400" b="1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i</a:t>
            </a:r>
            <a:r>
              <a:rPr lang="en-GB" sz="1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’ sound</a:t>
            </a:r>
          </a:p>
          <a:p>
            <a:pPr algn="ctr"/>
            <a:endParaRPr lang="en-GB" sz="1400" b="1" dirty="0">
              <a:solidFill>
                <a:schemeClr val="tx1">
                  <a:lumMod val="75000"/>
                  <a:lumOff val="25000"/>
                </a:schemeClr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algn="ctr"/>
            <a:r>
              <a:rPr lang="en-GB" sz="1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E.g. cry, apply</a:t>
            </a:r>
          </a:p>
        </p:txBody>
      </p:sp>
      <p:sp>
        <p:nvSpPr>
          <p:cNvPr id="23" name="Rectangle 22"/>
          <p:cNvSpPr/>
          <p:nvPr/>
        </p:nvSpPr>
        <p:spPr>
          <a:xfrm>
            <a:off x="2003680" y="2141217"/>
            <a:ext cx="1296145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fizzy</a:t>
            </a:r>
          </a:p>
          <a:p>
            <a:pPr algn="ctr"/>
            <a:r>
              <a:rPr lang="en-GB" dirty="0">
                <a:solidFill>
                  <a:schemeClr val="tx1">
                    <a:lumMod val="75000"/>
                    <a:lumOff val="25000"/>
                  </a:schemeClr>
                </a:solidFill>
              </a:rPr>
              <a:t>messy</a:t>
            </a:r>
          </a:p>
          <a:p>
            <a:pPr algn="ctr"/>
            <a:r>
              <a:rPr lang="en-GB" dirty="0">
                <a:solidFill>
                  <a:schemeClr val="tx1">
                    <a:lumMod val="75000"/>
                    <a:lumOff val="25000"/>
                  </a:schemeClr>
                </a:solidFill>
              </a:rPr>
              <a:t>jetty</a:t>
            </a:r>
          </a:p>
          <a:p>
            <a:pPr algn="ctr"/>
            <a:r>
              <a:rPr lang="en-GB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fluffy</a:t>
            </a:r>
          </a:p>
          <a:p>
            <a:pPr algn="ctr"/>
            <a:r>
              <a:rPr lang="en-GB" dirty="0">
                <a:solidFill>
                  <a:schemeClr val="tx1">
                    <a:lumMod val="75000"/>
                    <a:lumOff val="25000"/>
                  </a:schemeClr>
                </a:solidFill>
              </a:rPr>
              <a:t>muddy</a:t>
            </a:r>
          </a:p>
          <a:p>
            <a:pPr algn="ctr"/>
            <a:endParaRPr lang="en-GB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4467383" y="1608569"/>
            <a:ext cx="3284801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20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Single consonant before a ‘y’</a:t>
            </a:r>
          </a:p>
        </p:txBody>
      </p:sp>
      <p:sp>
        <p:nvSpPr>
          <p:cNvPr id="27" name="Rectangle 26"/>
          <p:cNvSpPr/>
          <p:nvPr/>
        </p:nvSpPr>
        <p:spPr>
          <a:xfrm>
            <a:off x="4421439" y="2150786"/>
            <a:ext cx="1287519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dirty="0">
                <a:solidFill>
                  <a:schemeClr val="tx1">
                    <a:lumMod val="75000"/>
                    <a:lumOff val="25000"/>
                  </a:schemeClr>
                </a:solidFill>
              </a:rPr>
              <a:t>grumpy</a:t>
            </a:r>
          </a:p>
          <a:p>
            <a:pPr algn="ctr"/>
            <a:r>
              <a:rPr lang="en-GB" dirty="0">
                <a:solidFill>
                  <a:schemeClr val="tx1">
                    <a:lumMod val="75000"/>
                    <a:lumOff val="25000"/>
                  </a:schemeClr>
                </a:solidFill>
              </a:rPr>
              <a:t>rusty</a:t>
            </a:r>
          </a:p>
          <a:p>
            <a:pPr algn="ctr"/>
            <a:r>
              <a:rPr lang="en-GB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sticky</a:t>
            </a:r>
          </a:p>
          <a:p>
            <a:pPr algn="ctr"/>
            <a:r>
              <a:rPr lang="en-GB" dirty="0">
                <a:solidFill>
                  <a:schemeClr val="tx1">
                    <a:lumMod val="75000"/>
                    <a:lumOff val="25000"/>
                  </a:schemeClr>
                </a:solidFill>
              </a:rPr>
              <a:t>murky</a:t>
            </a:r>
          </a:p>
          <a:p>
            <a:pPr algn="ctr"/>
            <a:r>
              <a:rPr lang="en-GB" dirty="0">
                <a:solidFill>
                  <a:schemeClr val="tx1">
                    <a:lumMod val="75000"/>
                    <a:lumOff val="25000"/>
                  </a:schemeClr>
                </a:solidFill>
              </a:rPr>
              <a:t>dusty</a:t>
            </a:r>
          </a:p>
          <a:p>
            <a:pPr algn="ctr"/>
            <a:r>
              <a:rPr lang="en-GB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party</a:t>
            </a:r>
          </a:p>
          <a:p>
            <a:pPr algn="ctr"/>
            <a:r>
              <a:rPr lang="en-GB" dirty="0">
                <a:solidFill>
                  <a:schemeClr val="tx1">
                    <a:lumMod val="75000"/>
                    <a:lumOff val="25000"/>
                  </a:schemeClr>
                </a:solidFill>
              </a:rPr>
              <a:t>lucky</a:t>
            </a:r>
          </a:p>
          <a:p>
            <a:pPr algn="ctr"/>
            <a:r>
              <a:rPr lang="en-GB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pushy</a:t>
            </a:r>
          </a:p>
          <a:p>
            <a:pPr algn="ctr"/>
            <a:r>
              <a:rPr lang="en-GB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flashy</a:t>
            </a:r>
          </a:p>
          <a:p>
            <a:pPr algn="ctr"/>
            <a:r>
              <a:rPr lang="en-GB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pointy</a:t>
            </a:r>
          </a:p>
          <a:p>
            <a:pPr algn="ctr"/>
            <a:endParaRPr lang="en-GB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5457566" y="2164533"/>
            <a:ext cx="1296145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sleepy</a:t>
            </a:r>
          </a:p>
          <a:p>
            <a:pPr algn="ctr"/>
            <a:r>
              <a:rPr lang="en-GB" dirty="0">
                <a:solidFill>
                  <a:schemeClr val="tx1">
                    <a:lumMod val="75000"/>
                    <a:lumOff val="25000"/>
                  </a:schemeClr>
                </a:solidFill>
              </a:rPr>
              <a:t>creamy</a:t>
            </a:r>
          </a:p>
          <a:p>
            <a:pPr algn="ctr"/>
            <a:r>
              <a:rPr lang="en-GB" dirty="0">
                <a:solidFill>
                  <a:schemeClr val="tx1">
                    <a:lumMod val="75000"/>
                    <a:lumOff val="25000"/>
                  </a:schemeClr>
                </a:solidFill>
              </a:rPr>
              <a:t>droopy</a:t>
            </a:r>
          </a:p>
          <a:p>
            <a:pPr algn="ctr"/>
            <a:r>
              <a:rPr lang="en-GB" dirty="0">
                <a:solidFill>
                  <a:schemeClr val="tx1">
                    <a:lumMod val="75000"/>
                    <a:lumOff val="25000"/>
                  </a:schemeClr>
                </a:solidFill>
              </a:rPr>
              <a:t>grainy</a:t>
            </a:r>
          </a:p>
          <a:p>
            <a:pPr algn="ctr"/>
            <a:r>
              <a:rPr lang="en-GB" dirty="0">
                <a:solidFill>
                  <a:schemeClr val="tx1">
                    <a:lumMod val="75000"/>
                    <a:lumOff val="25000"/>
                  </a:schemeClr>
                </a:solidFill>
              </a:rPr>
              <a:t>loopy</a:t>
            </a:r>
          </a:p>
          <a:p>
            <a:pPr algn="ctr"/>
            <a:r>
              <a:rPr lang="en-GB" dirty="0">
                <a:solidFill>
                  <a:schemeClr val="tx1">
                    <a:lumMod val="75000"/>
                    <a:lumOff val="25000"/>
                  </a:schemeClr>
                </a:solidFill>
              </a:rPr>
              <a:t>dreamy</a:t>
            </a:r>
          </a:p>
          <a:p>
            <a:pPr algn="ctr"/>
            <a:r>
              <a:rPr lang="en-GB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sooty</a:t>
            </a:r>
          </a:p>
          <a:p>
            <a:pPr algn="ctr"/>
            <a:r>
              <a:rPr lang="en-GB" dirty="0">
                <a:solidFill>
                  <a:schemeClr val="tx1">
                    <a:lumMod val="75000"/>
                    <a:lumOff val="25000"/>
                  </a:schemeClr>
                </a:solidFill>
              </a:rPr>
              <a:t>greedy</a:t>
            </a:r>
          </a:p>
          <a:p>
            <a:pPr algn="ctr"/>
            <a:r>
              <a:rPr lang="en-GB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fairy</a:t>
            </a:r>
          </a:p>
          <a:p>
            <a:pPr algn="ctr"/>
            <a:r>
              <a:rPr lang="en-GB" dirty="0">
                <a:solidFill>
                  <a:schemeClr val="tx1">
                    <a:lumMod val="75000"/>
                    <a:lumOff val="25000"/>
                  </a:schemeClr>
                </a:solidFill>
              </a:rPr>
              <a:t>weedy</a:t>
            </a:r>
          </a:p>
          <a:p>
            <a:pPr algn="ctr"/>
            <a:endParaRPr lang="en-GB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1211332" y="3914313"/>
            <a:ext cx="2583663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Single consonant: Vowel says its name</a:t>
            </a:r>
          </a:p>
        </p:txBody>
      </p:sp>
      <p:sp>
        <p:nvSpPr>
          <p:cNvPr id="34" name="Rectangle 33"/>
          <p:cNvSpPr/>
          <p:nvPr/>
        </p:nvSpPr>
        <p:spPr>
          <a:xfrm>
            <a:off x="1457436" y="4601926"/>
            <a:ext cx="1287519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slimy</a:t>
            </a:r>
          </a:p>
          <a:p>
            <a:pPr algn="ctr"/>
            <a:r>
              <a:rPr lang="en-GB" dirty="0">
                <a:solidFill>
                  <a:schemeClr val="tx1">
                    <a:lumMod val="75000"/>
                    <a:lumOff val="25000"/>
                  </a:schemeClr>
                </a:solidFill>
              </a:rPr>
              <a:t>baby</a:t>
            </a:r>
          </a:p>
          <a:p>
            <a:pPr algn="ctr"/>
            <a:r>
              <a:rPr lang="en-GB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smoky</a:t>
            </a:r>
          </a:p>
          <a:p>
            <a:pPr algn="ctr"/>
            <a:r>
              <a:rPr lang="en-GB" dirty="0">
                <a:solidFill>
                  <a:schemeClr val="tx1">
                    <a:lumMod val="75000"/>
                    <a:lumOff val="25000"/>
                  </a:schemeClr>
                </a:solidFill>
              </a:rPr>
              <a:t>grimy</a:t>
            </a:r>
          </a:p>
          <a:p>
            <a:pPr algn="ctr"/>
            <a:endParaRPr lang="en-GB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5" name="Rectangle 34"/>
          <p:cNvSpPr/>
          <p:nvPr/>
        </p:nvSpPr>
        <p:spPr>
          <a:xfrm>
            <a:off x="2349435" y="4579414"/>
            <a:ext cx="1296145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dirty="0">
                <a:solidFill>
                  <a:schemeClr val="tx1">
                    <a:lumMod val="75000"/>
                    <a:lumOff val="25000"/>
                  </a:schemeClr>
                </a:solidFill>
              </a:rPr>
              <a:t>dopy</a:t>
            </a:r>
          </a:p>
          <a:p>
            <a:pPr algn="ctr"/>
            <a:r>
              <a:rPr lang="en-GB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tiny</a:t>
            </a:r>
          </a:p>
          <a:p>
            <a:pPr algn="ctr"/>
            <a:r>
              <a:rPr lang="en-GB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flaky</a:t>
            </a:r>
          </a:p>
          <a:p>
            <a:pPr algn="ctr"/>
            <a:r>
              <a:rPr lang="en-GB" dirty="0">
                <a:solidFill>
                  <a:schemeClr val="tx1">
                    <a:lumMod val="75000"/>
                    <a:lumOff val="25000"/>
                  </a:schemeClr>
                </a:solidFill>
              </a:rPr>
              <a:t>lazy</a:t>
            </a:r>
          </a:p>
        </p:txBody>
      </p:sp>
      <p:sp>
        <p:nvSpPr>
          <p:cNvPr id="18" name="Title 1">
            <a:extLst>
              <a:ext uri="{FF2B5EF4-FFF2-40B4-BE49-F238E27FC236}">
                <a16:creationId xmlns:a16="http://schemas.microsoft.com/office/drawing/2014/main" id="{AA326349-2B35-074B-B74D-0E9578659A77}"/>
              </a:ext>
            </a:extLst>
          </p:cNvPr>
          <p:cNvSpPr txBox="1">
            <a:spLocks/>
          </p:cNvSpPr>
          <p:nvPr/>
        </p:nvSpPr>
        <p:spPr>
          <a:xfrm>
            <a:off x="657672" y="340956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b="1" dirty="0">
                <a:solidFill>
                  <a:srgbClr val="227ABF"/>
                </a:solidFill>
                <a:latin typeface="+mn-lt"/>
              </a:rPr>
              <a:t>4) Rule 6: Further Examples</a:t>
            </a:r>
            <a:endParaRPr lang="en-US" dirty="0">
              <a:solidFill>
                <a:srgbClr val="227ABF"/>
              </a:solidFill>
              <a:latin typeface="+mn-lt"/>
            </a:endParaRP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3C754D0E-A8EF-3B47-9FD7-291BC7D85AC5}"/>
              </a:ext>
            </a:extLst>
          </p:cNvPr>
          <p:cNvSpPr/>
          <p:nvPr/>
        </p:nvSpPr>
        <p:spPr>
          <a:xfrm>
            <a:off x="6468542" y="2150786"/>
            <a:ext cx="1296145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frothy</a:t>
            </a:r>
          </a:p>
          <a:p>
            <a:pPr algn="ctr"/>
            <a:r>
              <a:rPr lang="en-GB" dirty="0">
                <a:solidFill>
                  <a:schemeClr val="tx1">
                    <a:lumMod val="75000"/>
                    <a:lumOff val="25000"/>
                  </a:schemeClr>
                </a:solidFill>
              </a:rPr>
              <a:t>crafty</a:t>
            </a:r>
          </a:p>
          <a:p>
            <a:pPr algn="ctr"/>
            <a:r>
              <a:rPr lang="en-GB" dirty="0">
                <a:solidFill>
                  <a:schemeClr val="tx1">
                    <a:lumMod val="75000"/>
                    <a:lumOff val="25000"/>
                  </a:schemeClr>
                </a:solidFill>
              </a:rPr>
              <a:t>clunky</a:t>
            </a:r>
          </a:p>
          <a:p>
            <a:pPr algn="ctr"/>
            <a:r>
              <a:rPr lang="en-GB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Thirsty</a:t>
            </a:r>
          </a:p>
          <a:p>
            <a:pPr algn="ctr"/>
            <a:r>
              <a:rPr lang="en-GB" dirty="0">
                <a:solidFill>
                  <a:schemeClr val="tx1">
                    <a:lumMod val="75000"/>
                    <a:lumOff val="25000"/>
                  </a:schemeClr>
                </a:solidFill>
              </a:rPr>
              <a:t>hoody</a:t>
            </a:r>
          </a:p>
          <a:p>
            <a:pPr algn="ctr"/>
            <a:r>
              <a:rPr lang="en-GB" dirty="0">
                <a:solidFill>
                  <a:schemeClr val="tx1">
                    <a:lumMod val="75000"/>
                    <a:lumOff val="25000"/>
                  </a:schemeClr>
                </a:solidFill>
              </a:rPr>
              <a:t>meaty</a:t>
            </a:r>
          </a:p>
          <a:p>
            <a:pPr algn="ctr"/>
            <a:r>
              <a:rPr lang="en-GB" dirty="0">
                <a:solidFill>
                  <a:schemeClr val="tx1">
                    <a:lumMod val="75000"/>
                    <a:lumOff val="25000"/>
                  </a:schemeClr>
                </a:solidFill>
              </a:rPr>
              <a:t>weary</a:t>
            </a:r>
          </a:p>
          <a:p>
            <a:pPr algn="ctr"/>
            <a:r>
              <a:rPr lang="en-GB" dirty="0">
                <a:solidFill>
                  <a:schemeClr val="tx1">
                    <a:lumMod val="75000"/>
                    <a:lumOff val="25000"/>
                  </a:schemeClr>
                </a:solidFill>
              </a:rPr>
              <a:t>oily</a:t>
            </a:r>
          </a:p>
          <a:p>
            <a:pPr algn="ctr"/>
            <a:endParaRPr lang="en-GB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algn="ctr"/>
            <a:endParaRPr lang="en-GB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7FA4AA7E-A15C-ED4A-A221-B89EC6BEDB07}"/>
              </a:ext>
            </a:extLst>
          </p:cNvPr>
          <p:cNvSpPr/>
          <p:nvPr/>
        </p:nvSpPr>
        <p:spPr>
          <a:xfrm>
            <a:off x="3018092" y="2141217"/>
            <a:ext cx="1296145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dirty="0">
                <a:solidFill>
                  <a:schemeClr val="tx1">
                    <a:lumMod val="75000"/>
                    <a:lumOff val="25000"/>
                  </a:schemeClr>
                </a:solidFill>
              </a:rPr>
              <a:t>happy</a:t>
            </a:r>
          </a:p>
          <a:p>
            <a:pPr algn="ctr"/>
            <a:r>
              <a:rPr lang="en-GB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fussy</a:t>
            </a:r>
          </a:p>
          <a:p>
            <a:pPr algn="ctr"/>
            <a:r>
              <a:rPr lang="en-GB" dirty="0">
                <a:solidFill>
                  <a:schemeClr val="tx1">
                    <a:lumMod val="75000"/>
                    <a:lumOff val="25000"/>
                  </a:schemeClr>
                </a:solidFill>
              </a:rPr>
              <a:t>Grotty</a:t>
            </a:r>
          </a:p>
          <a:p>
            <a:pPr algn="ctr"/>
            <a:r>
              <a:rPr lang="en-GB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funny</a:t>
            </a:r>
          </a:p>
          <a:p>
            <a:pPr algn="ctr"/>
            <a:r>
              <a:rPr lang="en-GB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silly</a:t>
            </a:r>
          </a:p>
          <a:p>
            <a:pPr algn="ctr"/>
            <a:endParaRPr lang="en-GB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algn="ctr"/>
            <a:endParaRPr lang="en-GB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70230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1884</TotalTime>
  <Words>725</Words>
  <Application>Microsoft Macintosh PowerPoint</Application>
  <PresentationFormat>Widescreen</PresentationFormat>
  <Paragraphs>131</Paragraphs>
  <Slides>7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Theme</vt:lpstr>
      <vt:lpstr>Rule 6: ‘ee’ sound spelt ‘y’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 of slides - Calibri 40, bold, dark grey</dc:title>
  <dc:creator>LUrquhart</dc:creator>
  <cp:lastModifiedBy>Katie Davies</cp:lastModifiedBy>
  <cp:revision>100</cp:revision>
  <dcterms:created xsi:type="dcterms:W3CDTF">2016-08-09T10:05:30Z</dcterms:created>
  <dcterms:modified xsi:type="dcterms:W3CDTF">2021-08-27T13:43:47Z</dcterms:modified>
</cp:coreProperties>
</file>