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2" r:id="rId7"/>
    <p:sldId id="263" r:id="rId8"/>
    <p:sldId id="264" r:id="rId9"/>
    <p:sldId id="265" r:id="rId10"/>
    <p:sldId id="266" r:id="rId11"/>
    <p:sldId id="273" r:id="rId12"/>
    <p:sldId id="274"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57" d="100"/>
          <a:sy n="57" d="100"/>
        </p:scale>
        <p:origin x="78" y="13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73063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08678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6042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1075241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1305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170541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578088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244787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428097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B0BE2-5141-45BC-85EB-15D5BA38819C}"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2067108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EB0BE2-5141-45BC-85EB-15D5BA38819C}"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47032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EB0BE2-5141-45BC-85EB-15D5BA38819C}" type="datetimeFigureOut">
              <a:rPr lang="en-GB" smtClean="0"/>
              <a:t>02/12/2020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5370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EB0BE2-5141-45BC-85EB-15D5BA38819C}" type="datetimeFigureOut">
              <a:rPr lang="en-GB" smtClean="0"/>
              <a:t>02/12/2020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47897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B0BE2-5141-45BC-85EB-15D5BA38819C}" type="datetimeFigureOut">
              <a:rPr lang="en-GB" smtClean="0"/>
              <a:t>02/12/2020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64720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B0BE2-5141-45BC-85EB-15D5BA38819C}"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5AAF89-84C4-465C-854D-17AAE650245F}" type="slidenum">
              <a:rPr lang="en-GB" smtClean="0"/>
              <a:t>‹#›</a:t>
            </a:fld>
            <a:endParaRPr lang="en-GB"/>
          </a:p>
        </p:txBody>
      </p:sp>
    </p:spTree>
    <p:extLst>
      <p:ext uri="{BB962C8B-B14F-4D97-AF65-F5344CB8AC3E}">
        <p14:creationId xmlns:p14="http://schemas.microsoft.com/office/powerpoint/2010/main" val="3745971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5AAF89-84C4-465C-854D-17AAE650245F}" type="slidenum">
              <a:rPr lang="en-GB" smtClean="0"/>
              <a:t>‹#›</a:t>
            </a:fld>
            <a:endParaRPr lang="en-GB"/>
          </a:p>
        </p:txBody>
      </p:sp>
      <p:sp>
        <p:nvSpPr>
          <p:cNvPr id="5" name="Date Placeholder 4"/>
          <p:cNvSpPr>
            <a:spLocks noGrp="1"/>
          </p:cNvSpPr>
          <p:nvPr>
            <p:ph type="dt" sz="half" idx="10"/>
          </p:nvPr>
        </p:nvSpPr>
        <p:spPr/>
        <p:txBody>
          <a:bodyPr/>
          <a:lstStyle/>
          <a:p>
            <a:fld id="{41EB0BE2-5141-45BC-85EB-15D5BA38819C}" type="datetimeFigureOut">
              <a:rPr lang="en-GB" smtClean="0"/>
              <a:t>02/12/2020</a:t>
            </a:fld>
            <a:endParaRPr lang="en-GB"/>
          </a:p>
        </p:txBody>
      </p:sp>
    </p:spTree>
    <p:extLst>
      <p:ext uri="{BB962C8B-B14F-4D97-AF65-F5344CB8AC3E}">
        <p14:creationId xmlns:p14="http://schemas.microsoft.com/office/powerpoint/2010/main" val="409476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EB0BE2-5141-45BC-85EB-15D5BA38819C}" type="datetimeFigureOut">
              <a:rPr lang="en-GB" smtClean="0"/>
              <a:t>02/12/2020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5AAF89-84C4-465C-854D-17AAE650245F}" type="slidenum">
              <a:rPr lang="en-GB" smtClean="0"/>
              <a:t>‹#›</a:t>
            </a:fld>
            <a:endParaRPr lang="en-GB"/>
          </a:p>
        </p:txBody>
      </p:sp>
    </p:spTree>
    <p:extLst>
      <p:ext uri="{BB962C8B-B14F-4D97-AF65-F5344CB8AC3E}">
        <p14:creationId xmlns:p14="http://schemas.microsoft.com/office/powerpoint/2010/main" val="235024700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781150/Draft_guidance_Relationships_Education__Relationships_and_Sex_Education__RSE__and_Health_Education2.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3040" y="2861734"/>
            <a:ext cx="7766936" cy="1646302"/>
          </a:xfrm>
        </p:spPr>
        <p:txBody>
          <a:bodyPr/>
          <a:lstStyle/>
          <a:p>
            <a:pPr algn="ctr"/>
            <a:r>
              <a:rPr lang="en-GB" dirty="0" smtClean="0"/>
              <a:t>PSHE </a:t>
            </a:r>
            <a:r>
              <a:rPr lang="en-GB" dirty="0"/>
              <a:t/>
            </a:r>
            <a:br>
              <a:rPr lang="en-GB" dirty="0"/>
            </a:br>
            <a:r>
              <a:rPr lang="en-GB" dirty="0" smtClean="0"/>
              <a:t>Queen Eleanor’s </a:t>
            </a:r>
            <a:br>
              <a:rPr lang="en-GB" dirty="0" smtClean="0"/>
            </a:br>
            <a:r>
              <a:rPr lang="en-GB" dirty="0" smtClean="0"/>
              <a:t>2020</a:t>
            </a:r>
            <a:endParaRPr lang="en-GB" dirty="0"/>
          </a:p>
        </p:txBody>
      </p:sp>
    </p:spTree>
    <p:extLst>
      <p:ext uri="{BB962C8B-B14F-4D97-AF65-F5344CB8AC3E}">
        <p14:creationId xmlns:p14="http://schemas.microsoft.com/office/powerpoint/2010/main" val="1676282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At Queen Eleanor’s</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algn="l"/>
            <a:r>
              <a:rPr lang="en-GB" sz="2000" dirty="0" smtClean="0">
                <a:solidFill>
                  <a:schemeClr val="tx1"/>
                </a:solidFill>
              </a:rPr>
              <a:t>The </a:t>
            </a:r>
            <a:r>
              <a:rPr lang="en-GB" sz="2000" dirty="0">
                <a:solidFill>
                  <a:schemeClr val="tx1"/>
                </a:solidFill>
              </a:rPr>
              <a:t>statutory National Curriculum 2015 Science programme of study </a:t>
            </a:r>
            <a:r>
              <a:rPr lang="en-GB" sz="2000" dirty="0" smtClean="0">
                <a:solidFill>
                  <a:schemeClr val="tx1"/>
                </a:solidFill>
              </a:rPr>
              <a:t>covers the </a:t>
            </a:r>
            <a:r>
              <a:rPr lang="en-GB" sz="2000" dirty="0">
                <a:solidFill>
                  <a:schemeClr val="tx1"/>
                </a:solidFill>
              </a:rPr>
              <a:t>following </a:t>
            </a:r>
            <a:r>
              <a:rPr lang="en-GB" sz="2000" dirty="0" smtClean="0">
                <a:solidFill>
                  <a:schemeClr val="tx1"/>
                </a:solidFill>
              </a:rPr>
              <a:t>area </a:t>
            </a:r>
            <a:r>
              <a:rPr lang="en-GB" sz="2000" dirty="0">
                <a:solidFill>
                  <a:schemeClr val="tx1"/>
                </a:solidFill>
              </a:rPr>
              <a:t>of RSE teaching through the ‘Animals, including humans’ section:</a:t>
            </a:r>
          </a:p>
          <a:p>
            <a:pPr marL="342900" indent="-342900" algn="l">
              <a:buFontTx/>
              <a:buChar char="-"/>
            </a:pPr>
            <a:r>
              <a:rPr lang="en-GB" sz="2000" dirty="0">
                <a:solidFill>
                  <a:schemeClr val="tx1"/>
                </a:solidFill>
              </a:rPr>
              <a:t>Sc5/2.2a Describe the changes as humans develop to an old age (including </a:t>
            </a:r>
            <a:r>
              <a:rPr lang="en-GB" sz="2000" dirty="0" smtClean="0">
                <a:solidFill>
                  <a:schemeClr val="tx1"/>
                </a:solidFill>
              </a:rPr>
              <a:t>puberty, menstruation and human life cycle). </a:t>
            </a:r>
            <a:endParaRPr lang="en-GB" sz="2000" dirty="0">
              <a:solidFill>
                <a:schemeClr val="tx1"/>
              </a:solidFill>
            </a:endParaRPr>
          </a:p>
        </p:txBody>
      </p:sp>
    </p:spTree>
    <p:extLst>
      <p:ext uri="{BB962C8B-B14F-4D97-AF65-F5344CB8AC3E}">
        <p14:creationId xmlns:p14="http://schemas.microsoft.com/office/powerpoint/2010/main" val="130558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RSE</a:t>
            </a:r>
            <a:endParaRPr lang="en-GB" dirty="0"/>
          </a:p>
        </p:txBody>
      </p:sp>
      <p:sp>
        <p:nvSpPr>
          <p:cNvPr id="3" name="Subtitle 2"/>
          <p:cNvSpPr>
            <a:spLocks noGrp="1"/>
          </p:cNvSpPr>
          <p:nvPr>
            <p:ph type="subTitle" idx="1"/>
          </p:nvPr>
        </p:nvSpPr>
        <p:spPr>
          <a:xfrm>
            <a:off x="432262" y="1874520"/>
            <a:ext cx="10490662" cy="4293524"/>
          </a:xfrm>
        </p:spPr>
        <p:txBody>
          <a:bodyPr>
            <a:noAutofit/>
          </a:bodyPr>
          <a:lstStyle/>
          <a:p>
            <a:pPr algn="l"/>
            <a:r>
              <a:rPr lang="en-GB" sz="2000" b="1" dirty="0">
                <a:solidFill>
                  <a:schemeClr val="tx1"/>
                </a:solidFill>
              </a:rPr>
              <a:t>What is effective </a:t>
            </a:r>
            <a:r>
              <a:rPr lang="en-GB" sz="2000" b="1" dirty="0" smtClean="0">
                <a:solidFill>
                  <a:schemeClr val="tx1"/>
                </a:solidFill>
              </a:rPr>
              <a:t>Relationships </a:t>
            </a:r>
            <a:r>
              <a:rPr lang="en-GB" sz="2000" b="1" dirty="0">
                <a:solidFill>
                  <a:schemeClr val="tx1"/>
                </a:solidFill>
              </a:rPr>
              <a:t>&amp;Sex Education </a:t>
            </a:r>
            <a:r>
              <a:rPr lang="en-GB" sz="2000" b="1" dirty="0" smtClean="0">
                <a:solidFill>
                  <a:schemeClr val="tx1"/>
                </a:solidFill>
              </a:rPr>
              <a:t>(</a:t>
            </a:r>
            <a:r>
              <a:rPr lang="en-GB" sz="2000" b="1" dirty="0" smtClean="0">
                <a:solidFill>
                  <a:schemeClr val="tx1"/>
                </a:solidFill>
              </a:rPr>
              <a:t>RS</a:t>
            </a:r>
            <a:r>
              <a:rPr lang="en-GB" sz="2000" b="1" dirty="0" smtClean="0">
                <a:solidFill>
                  <a:schemeClr val="tx1"/>
                </a:solidFill>
              </a:rPr>
              <a:t>E</a:t>
            </a:r>
            <a:r>
              <a:rPr lang="en-GB" sz="2000" b="1" dirty="0">
                <a:solidFill>
                  <a:schemeClr val="tx1"/>
                </a:solidFill>
              </a:rPr>
              <a:t>)?</a:t>
            </a:r>
          </a:p>
          <a:p>
            <a:pPr algn="l"/>
            <a:endParaRPr lang="en-GB" sz="2000" dirty="0">
              <a:solidFill>
                <a:schemeClr val="tx1"/>
              </a:solidFill>
            </a:endParaRPr>
          </a:p>
          <a:p>
            <a:pPr marL="1200150" lvl="2" indent="-285750" algn="l">
              <a:buFont typeface="Arial" panose="020B0604020202020204" pitchFamily="34" charset="0"/>
              <a:buChar char="•"/>
            </a:pPr>
            <a:r>
              <a:rPr lang="en-GB" sz="2000" dirty="0">
                <a:solidFill>
                  <a:schemeClr val="tx1"/>
                </a:solidFill>
              </a:rPr>
              <a:t>Age appropriate</a:t>
            </a:r>
          </a:p>
          <a:p>
            <a:pPr marL="1200150" lvl="2" indent="-285750" algn="l">
              <a:buFont typeface="Arial" panose="020B0604020202020204" pitchFamily="34" charset="0"/>
              <a:buChar char="•"/>
            </a:pPr>
            <a:r>
              <a:rPr lang="en-GB" sz="2000" dirty="0">
                <a:solidFill>
                  <a:schemeClr val="tx1"/>
                </a:solidFill>
              </a:rPr>
              <a:t>Based on needs of pupil </a:t>
            </a:r>
            <a:r>
              <a:rPr lang="en-GB" sz="2000" dirty="0" smtClean="0">
                <a:solidFill>
                  <a:schemeClr val="tx1"/>
                </a:solidFill>
              </a:rPr>
              <a:t>(Amended for each class for different children's needs)</a:t>
            </a:r>
            <a:endParaRPr lang="en-GB" sz="2000" dirty="0">
              <a:solidFill>
                <a:schemeClr val="tx1"/>
              </a:solidFill>
            </a:endParaRPr>
          </a:p>
          <a:p>
            <a:pPr marL="1200150" lvl="2" indent="-285750" algn="l">
              <a:buFont typeface="Arial" panose="020B0604020202020204" pitchFamily="34" charset="0"/>
              <a:buChar char="•"/>
            </a:pPr>
            <a:r>
              <a:rPr lang="en-GB" sz="2000" dirty="0" smtClean="0">
                <a:solidFill>
                  <a:schemeClr val="tx1"/>
                </a:solidFill>
              </a:rPr>
              <a:t>It is taught in line with the current era and times we live in</a:t>
            </a:r>
            <a:endParaRPr lang="en-GB" sz="2000" dirty="0">
              <a:solidFill>
                <a:schemeClr val="tx1"/>
              </a:solidFill>
            </a:endParaRPr>
          </a:p>
          <a:p>
            <a:pPr marL="1200150" lvl="2" indent="-285750" algn="l">
              <a:buFont typeface="Arial" panose="020B0604020202020204" pitchFamily="34" charset="0"/>
              <a:buChar char="•"/>
            </a:pPr>
            <a:r>
              <a:rPr lang="en-GB" sz="2000" dirty="0">
                <a:solidFill>
                  <a:schemeClr val="tx1"/>
                </a:solidFill>
              </a:rPr>
              <a:t>Inclusive</a:t>
            </a:r>
          </a:p>
          <a:p>
            <a:pPr marL="1200150" lvl="2" indent="-285750" algn="l">
              <a:buFont typeface="Arial" panose="020B0604020202020204" pitchFamily="34" charset="0"/>
              <a:buChar char="•"/>
            </a:pPr>
            <a:r>
              <a:rPr lang="en-GB" sz="2000" dirty="0">
                <a:solidFill>
                  <a:schemeClr val="tx1"/>
                </a:solidFill>
              </a:rPr>
              <a:t>Delivered by trained staff in a safe environment</a:t>
            </a:r>
          </a:p>
          <a:p>
            <a:pPr marL="1200150" lvl="2" indent="-285750" algn="l">
              <a:buFont typeface="Arial" panose="020B0604020202020204" pitchFamily="34" charset="0"/>
              <a:buChar char="•"/>
            </a:pPr>
            <a:r>
              <a:rPr lang="en-GB" sz="2000" dirty="0">
                <a:solidFill>
                  <a:schemeClr val="tx1"/>
                </a:solidFill>
              </a:rPr>
              <a:t>Prepares children adequately for puberty in a timely way</a:t>
            </a:r>
          </a:p>
          <a:p>
            <a:pPr marL="1200150" lvl="2" indent="-285750" algn="l">
              <a:buFont typeface="Arial" panose="020B0604020202020204" pitchFamily="34" charset="0"/>
              <a:buChar char="•"/>
            </a:pPr>
            <a:r>
              <a:rPr lang="en-GB" sz="2000" dirty="0">
                <a:solidFill>
                  <a:schemeClr val="tx1"/>
                </a:solidFill>
              </a:rPr>
              <a:t>Prepares children for adult life</a:t>
            </a:r>
          </a:p>
          <a:p>
            <a:pPr marL="1200150" lvl="2" indent="-285750" algn="l">
              <a:buFont typeface="Arial" panose="020B0604020202020204" pitchFamily="34" charset="0"/>
              <a:buChar char="•"/>
            </a:pPr>
            <a:r>
              <a:rPr lang="en-GB" sz="2000" dirty="0">
                <a:solidFill>
                  <a:schemeClr val="tx1"/>
                </a:solidFill>
              </a:rPr>
              <a:t>Promotes positive relationships</a:t>
            </a:r>
          </a:p>
          <a:p>
            <a:pPr algn="l"/>
            <a:endParaRPr lang="en-GB" sz="1050" dirty="0">
              <a:solidFill>
                <a:schemeClr val="tx1"/>
              </a:solidFill>
            </a:endParaRPr>
          </a:p>
        </p:txBody>
      </p:sp>
    </p:spTree>
    <p:extLst>
      <p:ext uri="{BB962C8B-B14F-4D97-AF65-F5344CB8AC3E}">
        <p14:creationId xmlns:p14="http://schemas.microsoft.com/office/powerpoint/2010/main" val="4225207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432262"/>
            <a:ext cx="7766936" cy="706582"/>
          </a:xfrm>
        </p:spPr>
        <p:txBody>
          <a:bodyPr/>
          <a:lstStyle/>
          <a:p>
            <a:r>
              <a:rPr lang="en-GB" sz="2400" b="1" dirty="0">
                <a:solidFill>
                  <a:schemeClr val="tx1"/>
                </a:solidFill>
              </a:rPr>
              <a:t>What does the new statutory guidance </a:t>
            </a:r>
            <a:r>
              <a:rPr lang="en-GB" sz="2800" b="1" dirty="0">
                <a:solidFill>
                  <a:schemeClr val="tx1"/>
                </a:solidFill>
              </a:rPr>
              <a:t>cover</a:t>
            </a:r>
            <a:r>
              <a:rPr lang="en-GB" b="1" dirty="0">
                <a:solidFill>
                  <a:schemeClr val="bg1"/>
                </a:solidFill>
              </a:rPr>
              <a:t>?</a:t>
            </a:r>
          </a:p>
        </p:txBody>
      </p:sp>
      <p:sp>
        <p:nvSpPr>
          <p:cNvPr id="3" name="Subtitle 2"/>
          <p:cNvSpPr>
            <a:spLocks noGrp="1"/>
          </p:cNvSpPr>
          <p:nvPr>
            <p:ph type="subTitle" idx="1"/>
          </p:nvPr>
        </p:nvSpPr>
        <p:spPr>
          <a:xfrm>
            <a:off x="904674" y="1874520"/>
            <a:ext cx="9075348" cy="4293524"/>
          </a:xfrm>
        </p:spPr>
        <p:txBody>
          <a:bodyPr>
            <a:noAutofit/>
          </a:bodyPr>
          <a:lstStyle/>
          <a:p>
            <a:pPr marL="342900" indent="-342900" algn="l">
              <a:buFont typeface="Arial" panose="020B0604020202020204" pitchFamily="34" charset="0"/>
              <a:buChar char="•"/>
            </a:pPr>
            <a:r>
              <a:rPr lang="en-GB" sz="2000" dirty="0">
                <a:solidFill>
                  <a:schemeClr val="tx1"/>
                </a:solidFill>
              </a:rPr>
              <a:t>The Department for Education published</a:t>
            </a:r>
            <a:r>
              <a:rPr lang="en-GB" sz="2000" b="1" u="sng" dirty="0">
                <a:solidFill>
                  <a:schemeClr val="tx1"/>
                </a:solidFill>
              </a:rPr>
              <a:t> </a:t>
            </a:r>
            <a:r>
              <a:rPr lang="en-GB" sz="2000" b="1" u="sng" dirty="0">
                <a:solidFill>
                  <a:schemeClr val="tx1"/>
                </a:solidFill>
                <a:hlinkClick r:id="rId2"/>
              </a:rPr>
              <a:t>statutory guidance for Health Education, Relationships Education and RSE</a:t>
            </a:r>
            <a:r>
              <a:rPr lang="en-GB" sz="2000" dirty="0">
                <a:solidFill>
                  <a:schemeClr val="tx1"/>
                </a:solidFill>
              </a:rPr>
              <a:t> in June 2019.</a:t>
            </a:r>
          </a:p>
          <a:p>
            <a:pPr algn="l"/>
            <a:endParaRPr lang="en-GB" sz="2000" dirty="0">
              <a:solidFill>
                <a:schemeClr val="tx1"/>
              </a:solidFill>
            </a:endParaRPr>
          </a:p>
          <a:p>
            <a:pPr marL="342900" indent="-342900" algn="l">
              <a:buFont typeface="Arial" panose="020B0604020202020204" pitchFamily="34" charset="0"/>
              <a:buChar char="•"/>
            </a:pPr>
            <a:r>
              <a:rPr lang="en-GB" sz="2000" b="1" dirty="0">
                <a:solidFill>
                  <a:schemeClr val="tx1"/>
                </a:solidFill>
              </a:rPr>
              <a:t>This covers broad areas of particular relevance and concern to children and young people today. </a:t>
            </a:r>
            <a:r>
              <a:rPr lang="en-GB" sz="2000" dirty="0">
                <a:solidFill>
                  <a:schemeClr val="tx1"/>
                </a:solidFill>
              </a:rPr>
              <a:t>It should ensure that every child is guaranteed a PSHE education that covers mental health and wellbeing, physical health (including healthy lifestyles and first aid) and learning about safe, healthy relationships, including understanding consent and negotiating life online.</a:t>
            </a:r>
          </a:p>
          <a:p>
            <a:pPr algn="l"/>
            <a:endParaRPr lang="en-GB" sz="1050" dirty="0">
              <a:solidFill>
                <a:schemeClr val="tx1"/>
              </a:solidFill>
            </a:endParaRPr>
          </a:p>
        </p:txBody>
      </p:sp>
    </p:spTree>
    <p:extLst>
      <p:ext uri="{BB962C8B-B14F-4D97-AF65-F5344CB8AC3E}">
        <p14:creationId xmlns:p14="http://schemas.microsoft.com/office/powerpoint/2010/main" val="822946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Right to Withdraw</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marL="342900" indent="-342900" algn="l">
              <a:buFontTx/>
              <a:buChar char="-"/>
            </a:pPr>
            <a:r>
              <a:rPr lang="en-GB" sz="2000" dirty="0" smtClean="0">
                <a:solidFill>
                  <a:schemeClr val="tx1"/>
                </a:solidFill>
              </a:rPr>
              <a:t>The only part of the new PSHE and RSE teaching that you can withdraw your child from is when they reach year 6, and start to learn about sex education.</a:t>
            </a:r>
          </a:p>
          <a:p>
            <a:pPr marL="342900" indent="-342900" algn="l">
              <a:buFontTx/>
              <a:buChar char="-"/>
            </a:pPr>
            <a:r>
              <a:rPr lang="en-GB" sz="2000" dirty="0" smtClean="0">
                <a:solidFill>
                  <a:schemeClr val="tx1"/>
                </a:solidFill>
              </a:rPr>
              <a:t>You </a:t>
            </a:r>
            <a:r>
              <a:rPr lang="en-GB" sz="2000" dirty="0" smtClean="0">
                <a:solidFill>
                  <a:schemeClr val="tx1"/>
                </a:solidFill>
              </a:rPr>
              <a:t>cannot withdraw your child from </a:t>
            </a:r>
            <a:r>
              <a:rPr lang="en-GB" sz="2000" b="1" dirty="0" smtClean="0">
                <a:solidFill>
                  <a:schemeClr val="tx1"/>
                </a:solidFill>
              </a:rPr>
              <a:t>Relationships Education </a:t>
            </a:r>
            <a:r>
              <a:rPr lang="en-GB" sz="2000" dirty="0" smtClean="0">
                <a:solidFill>
                  <a:schemeClr val="tx1"/>
                </a:solidFill>
              </a:rPr>
              <a:t>as it is a statutory requirement and important that all children receive this content covering topics such as friendships and how to stay safe</a:t>
            </a:r>
          </a:p>
          <a:p>
            <a:pPr marL="342900" indent="-342900" algn="l">
              <a:buFontTx/>
              <a:buChar char="-"/>
            </a:pPr>
            <a:r>
              <a:rPr lang="en-GB" sz="2000" dirty="0" smtClean="0">
                <a:solidFill>
                  <a:schemeClr val="tx1"/>
                </a:solidFill>
              </a:rPr>
              <a:t>You cannot withdraw your child from the </a:t>
            </a:r>
            <a:r>
              <a:rPr lang="en-GB" sz="2000" b="1" dirty="0" smtClean="0">
                <a:solidFill>
                  <a:schemeClr val="tx1"/>
                </a:solidFill>
              </a:rPr>
              <a:t>Science Curriculum</a:t>
            </a:r>
            <a:r>
              <a:rPr lang="en-GB" sz="2000" dirty="0" smtClean="0">
                <a:solidFill>
                  <a:schemeClr val="tx1"/>
                </a:solidFill>
              </a:rPr>
              <a:t> which includes puberty</a:t>
            </a:r>
          </a:p>
          <a:p>
            <a:pPr marL="342900" indent="-342900" algn="l">
              <a:buFontTx/>
              <a:buChar char="-"/>
            </a:pPr>
            <a:r>
              <a:rPr lang="en-GB" sz="2000" dirty="0" smtClean="0">
                <a:solidFill>
                  <a:schemeClr val="tx1"/>
                </a:solidFill>
              </a:rPr>
              <a:t>If you do not want your child to take part in some or all of the sex education lessons (sexual intercourse, conception and birth) you can ask that they are withdrawn</a:t>
            </a:r>
          </a:p>
          <a:p>
            <a:pPr algn="l"/>
            <a:endParaRPr lang="en-GB" sz="2000" dirty="0">
              <a:solidFill>
                <a:schemeClr val="tx1"/>
              </a:solidFill>
            </a:endParaRPr>
          </a:p>
        </p:txBody>
      </p:sp>
    </p:spTree>
    <p:extLst>
      <p:ext uri="{BB962C8B-B14F-4D97-AF65-F5344CB8AC3E}">
        <p14:creationId xmlns:p14="http://schemas.microsoft.com/office/powerpoint/2010/main" val="2035186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930116"/>
            <a:ext cx="7766936" cy="1013347"/>
          </a:xfrm>
        </p:spPr>
        <p:txBody>
          <a:bodyPr/>
          <a:lstStyle/>
          <a:p>
            <a:pPr algn="ctr"/>
            <a:r>
              <a:rPr lang="en-GB" dirty="0" smtClean="0"/>
              <a:t>Resources for home support</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marL="342900" indent="-342900" algn="l">
              <a:buFont typeface="Arial" panose="020B0604020202020204" pitchFamily="34" charset="0"/>
              <a:buChar char="•"/>
            </a:pPr>
            <a:r>
              <a:rPr lang="en-GB" sz="2000" dirty="0" smtClean="0">
                <a:solidFill>
                  <a:schemeClr val="tx1"/>
                </a:solidFill>
              </a:rPr>
              <a:t>PSHE Association</a:t>
            </a:r>
          </a:p>
          <a:p>
            <a:pPr marL="342900" indent="-342900" algn="l">
              <a:buFont typeface="Arial" panose="020B0604020202020204" pitchFamily="34" charset="0"/>
              <a:buChar char="•"/>
            </a:pPr>
            <a:r>
              <a:rPr lang="en-GB" sz="2000" dirty="0" smtClean="0">
                <a:solidFill>
                  <a:schemeClr val="tx1"/>
                </a:solidFill>
              </a:rPr>
              <a:t>NSPCC resources (PANTS rule)</a:t>
            </a:r>
          </a:p>
          <a:p>
            <a:pPr marL="342900" indent="-342900" algn="l">
              <a:buFont typeface="Arial" panose="020B0604020202020204" pitchFamily="34" charset="0"/>
              <a:buChar char="•"/>
            </a:pPr>
            <a:r>
              <a:rPr lang="en-GB" sz="2000" dirty="0" smtClean="0">
                <a:solidFill>
                  <a:schemeClr val="tx1"/>
                </a:solidFill>
              </a:rPr>
              <a:t>Think You Know lesson plans</a:t>
            </a:r>
          </a:p>
          <a:p>
            <a:pPr marL="342900" indent="-342900" algn="l">
              <a:buFont typeface="Arial" panose="020B0604020202020204" pitchFamily="34" charset="0"/>
              <a:buChar char="•"/>
            </a:pPr>
            <a:r>
              <a:rPr lang="en-GB" sz="2000" dirty="0" smtClean="0">
                <a:solidFill>
                  <a:schemeClr val="tx1"/>
                </a:solidFill>
              </a:rPr>
              <a:t>SEAL resources</a:t>
            </a:r>
          </a:p>
          <a:p>
            <a:pPr marL="342900" indent="-342900" algn="l">
              <a:buFont typeface="Arial" panose="020B0604020202020204" pitchFamily="34" charset="0"/>
              <a:buChar char="•"/>
            </a:pPr>
            <a:r>
              <a:rPr lang="en-GB" sz="2000" dirty="0" smtClean="0">
                <a:solidFill>
                  <a:schemeClr val="tx1"/>
                </a:solidFill>
              </a:rPr>
              <a:t>Living in Love and Faith resources (produced by the Bishops of the Church of England)</a:t>
            </a:r>
            <a:endParaRPr lang="en-GB" sz="2000" dirty="0">
              <a:solidFill>
                <a:schemeClr val="tx1"/>
              </a:solidFill>
            </a:endParaRPr>
          </a:p>
        </p:txBody>
      </p:sp>
    </p:spTree>
    <p:extLst>
      <p:ext uri="{BB962C8B-B14F-4D97-AF65-F5344CB8AC3E}">
        <p14:creationId xmlns:p14="http://schemas.microsoft.com/office/powerpoint/2010/main" val="642583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Church of England</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marL="342900" indent="-342900" algn="l">
              <a:buFont typeface="Arial" panose="020B0604020202020204" pitchFamily="34" charset="0"/>
              <a:buChar char="•"/>
            </a:pPr>
            <a:r>
              <a:rPr lang="en-GB" sz="2000" dirty="0" smtClean="0">
                <a:solidFill>
                  <a:schemeClr val="tx1"/>
                </a:solidFill>
              </a:rPr>
              <a:t>The Diocesan Board of Education (DBE) fully supports and endorses the new RSE statutory guidance for schools and it encourages school leaders, governors and clergy to embrace the teaching of RSE in line with new requirements</a:t>
            </a:r>
          </a:p>
          <a:p>
            <a:pPr marL="342900" indent="-342900" algn="l">
              <a:buFont typeface="Arial" panose="020B0604020202020204" pitchFamily="34" charset="0"/>
              <a:buChar char="•"/>
            </a:pPr>
            <a:r>
              <a:rPr lang="en-GB" sz="2000" dirty="0" smtClean="0">
                <a:solidFill>
                  <a:schemeClr val="tx1"/>
                </a:solidFill>
              </a:rPr>
              <a:t>The DBE recognises that matters relating to human identity, sexual orientation and marriage are sensitive and subject to much debate. The Church of England is exploring them through the work of ‘Living in Love and Faith’ – as mentioned on the previous </a:t>
            </a:r>
            <a:r>
              <a:rPr lang="en-GB" sz="2000" dirty="0" smtClean="0">
                <a:solidFill>
                  <a:schemeClr val="tx1"/>
                </a:solidFill>
              </a:rPr>
              <a:t>slide</a:t>
            </a:r>
          </a:p>
          <a:p>
            <a:pPr marL="342900" indent="-342900" algn="l">
              <a:buFont typeface="Arial" panose="020B0604020202020204" pitchFamily="34" charset="0"/>
              <a:buChar char="•"/>
            </a:pPr>
            <a:r>
              <a:rPr lang="en-GB" sz="2000" dirty="0" smtClean="0">
                <a:solidFill>
                  <a:schemeClr val="tx1"/>
                </a:solidFill>
              </a:rPr>
              <a:t>PSHE governor has had training by the Guildford Diocese on RSE for church of England schools and they are supporting and monitoring how we, at QE, </a:t>
            </a:r>
            <a:r>
              <a:rPr lang="en-GB" sz="2000" smtClean="0">
                <a:solidFill>
                  <a:schemeClr val="tx1"/>
                </a:solidFill>
              </a:rPr>
              <a:t>are implementing RSE at QE. </a:t>
            </a:r>
            <a:endParaRPr lang="en-GB" sz="2000" dirty="0">
              <a:solidFill>
                <a:schemeClr val="tx1"/>
              </a:solidFill>
            </a:endParaRPr>
          </a:p>
        </p:txBody>
      </p:sp>
    </p:spTree>
    <p:extLst>
      <p:ext uri="{BB962C8B-B14F-4D97-AF65-F5344CB8AC3E}">
        <p14:creationId xmlns:p14="http://schemas.microsoft.com/office/powerpoint/2010/main" val="2189488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665" y="877989"/>
            <a:ext cx="7766936" cy="1013347"/>
          </a:xfrm>
        </p:spPr>
        <p:txBody>
          <a:bodyPr/>
          <a:lstStyle/>
          <a:p>
            <a:pPr algn="ctr"/>
            <a:r>
              <a:rPr lang="en-GB" dirty="0" smtClean="0"/>
              <a:t>PSHE co-ordinator &amp; governor</a:t>
            </a:r>
            <a:endParaRPr lang="en-GB" dirty="0"/>
          </a:p>
        </p:txBody>
      </p:sp>
      <p:sp>
        <p:nvSpPr>
          <p:cNvPr id="3" name="Subtitle 2"/>
          <p:cNvSpPr>
            <a:spLocks noGrp="1"/>
          </p:cNvSpPr>
          <p:nvPr>
            <p:ph type="subTitle" idx="1"/>
          </p:nvPr>
        </p:nvSpPr>
        <p:spPr>
          <a:xfrm>
            <a:off x="885079" y="1637607"/>
            <a:ext cx="9075348" cy="4730535"/>
          </a:xfrm>
        </p:spPr>
        <p:txBody>
          <a:bodyPr>
            <a:normAutofit/>
          </a:bodyPr>
          <a:lstStyle/>
          <a:p>
            <a:pPr algn="ctr"/>
            <a:endParaRPr lang="en-GB" sz="2000" b="1" dirty="0" smtClean="0">
              <a:solidFill>
                <a:schemeClr val="accent2"/>
              </a:solidFill>
            </a:endParaRPr>
          </a:p>
          <a:p>
            <a:pPr algn="ctr"/>
            <a:endParaRPr lang="en-GB" sz="2000" b="1" dirty="0" smtClean="0">
              <a:solidFill>
                <a:schemeClr val="accent2"/>
              </a:solidFill>
            </a:endParaRPr>
          </a:p>
          <a:p>
            <a:pPr marL="342900" indent="-342900" algn="l">
              <a:buFont typeface="Arial" panose="020B0604020202020204" pitchFamily="34" charset="0"/>
              <a:buChar char="•"/>
            </a:pPr>
            <a:r>
              <a:rPr lang="en-GB" sz="2000" dirty="0" smtClean="0">
                <a:solidFill>
                  <a:schemeClr val="tx1"/>
                </a:solidFill>
              </a:rPr>
              <a:t>We have attended relevant training sessions</a:t>
            </a:r>
          </a:p>
          <a:p>
            <a:pPr marL="342900" indent="-342900" algn="l">
              <a:buFont typeface="Arial" panose="020B0604020202020204" pitchFamily="34" charset="0"/>
              <a:buChar char="•"/>
            </a:pPr>
            <a:r>
              <a:rPr lang="en-GB" sz="2000" dirty="0" smtClean="0">
                <a:solidFill>
                  <a:schemeClr val="tx1"/>
                </a:solidFill>
              </a:rPr>
              <a:t>RSE and PSHE policies written and are continually being updated</a:t>
            </a:r>
          </a:p>
          <a:p>
            <a:pPr marL="342900" indent="-342900" algn="l">
              <a:buFont typeface="Arial" panose="020B0604020202020204" pitchFamily="34" charset="0"/>
              <a:buChar char="•"/>
            </a:pPr>
            <a:r>
              <a:rPr lang="en-GB" sz="2000" dirty="0" smtClean="0">
                <a:solidFill>
                  <a:schemeClr val="tx1"/>
                </a:solidFill>
              </a:rPr>
              <a:t>Age-appropriate resources have been gathered for each year group</a:t>
            </a:r>
          </a:p>
          <a:p>
            <a:pPr marL="342900" indent="-342900" algn="l">
              <a:buFont typeface="Arial" panose="020B0604020202020204" pitchFamily="34" charset="0"/>
              <a:buChar char="•"/>
            </a:pPr>
            <a:r>
              <a:rPr lang="en-GB" sz="2000" dirty="0" smtClean="0">
                <a:solidFill>
                  <a:schemeClr val="tx1"/>
                </a:solidFill>
              </a:rPr>
              <a:t>Trained other staff in the school on the new changes and how to support their children.</a:t>
            </a:r>
            <a:endParaRPr lang="en-GB" sz="2000" dirty="0">
              <a:solidFill>
                <a:schemeClr val="tx1"/>
              </a:solidFill>
            </a:endParaRPr>
          </a:p>
          <a:p>
            <a:pPr marL="342900" indent="-342900" algn="l">
              <a:buFont typeface="Arial" panose="020B0604020202020204" pitchFamily="34" charset="0"/>
              <a:buChar char="•"/>
            </a:pPr>
            <a:endParaRPr lang="en-GB" sz="2000" dirty="0" smtClean="0">
              <a:solidFill>
                <a:schemeClr val="tx1"/>
              </a:solidFill>
            </a:endParaRPr>
          </a:p>
        </p:txBody>
      </p:sp>
    </p:spTree>
    <p:extLst>
      <p:ext uri="{BB962C8B-B14F-4D97-AF65-F5344CB8AC3E}">
        <p14:creationId xmlns:p14="http://schemas.microsoft.com/office/powerpoint/2010/main" val="1135585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536" y="142189"/>
            <a:ext cx="7766936" cy="1013347"/>
          </a:xfrm>
        </p:spPr>
        <p:txBody>
          <a:bodyPr/>
          <a:lstStyle/>
          <a:p>
            <a:pPr algn="ctr"/>
            <a:r>
              <a:rPr lang="en-GB" dirty="0" smtClean="0"/>
              <a:t>Aims</a:t>
            </a:r>
            <a:endParaRPr lang="en-GB" dirty="0"/>
          </a:p>
        </p:txBody>
      </p:sp>
      <p:sp>
        <p:nvSpPr>
          <p:cNvPr id="3" name="Subtitle 2"/>
          <p:cNvSpPr>
            <a:spLocks noGrp="1"/>
          </p:cNvSpPr>
          <p:nvPr>
            <p:ph type="subTitle" idx="1"/>
          </p:nvPr>
        </p:nvSpPr>
        <p:spPr>
          <a:xfrm>
            <a:off x="898143" y="1093372"/>
            <a:ext cx="10142390" cy="5536028"/>
          </a:xfrm>
        </p:spPr>
        <p:txBody>
          <a:bodyPr>
            <a:normAutofit/>
          </a:bodyPr>
          <a:lstStyle/>
          <a:p>
            <a:pPr marL="342900" indent="-342900" algn="l">
              <a:buFontTx/>
              <a:buChar char="-"/>
            </a:pPr>
            <a:r>
              <a:rPr lang="en-GB" sz="2800" dirty="0" smtClean="0">
                <a:solidFill>
                  <a:schemeClr val="tx1"/>
                </a:solidFill>
              </a:rPr>
              <a:t>To understand the statutory requirements of Primary Relationship Education from September 2020</a:t>
            </a:r>
          </a:p>
          <a:p>
            <a:pPr marL="342900" indent="-342900" algn="l">
              <a:buFontTx/>
              <a:buChar char="-"/>
            </a:pPr>
            <a:r>
              <a:rPr lang="en-GB" sz="2800" dirty="0" smtClean="0">
                <a:solidFill>
                  <a:schemeClr val="tx1"/>
                </a:solidFill>
              </a:rPr>
              <a:t>To share how Queen Eleanor’s will include the statutory Relationship Education programme – appropriate to the needs of the pupils</a:t>
            </a:r>
          </a:p>
          <a:p>
            <a:pPr marL="342900" indent="-342900" algn="l">
              <a:buFontTx/>
              <a:buChar char="-"/>
            </a:pPr>
            <a:r>
              <a:rPr lang="en-GB" sz="2800" dirty="0" smtClean="0">
                <a:solidFill>
                  <a:schemeClr val="tx1"/>
                </a:solidFill>
              </a:rPr>
              <a:t>To carry out the official consultation, as required, </a:t>
            </a:r>
            <a:r>
              <a:rPr lang="en-GB" sz="2800" dirty="0">
                <a:solidFill>
                  <a:schemeClr val="tx1"/>
                </a:solidFill>
              </a:rPr>
              <a:t>t</a:t>
            </a:r>
            <a:r>
              <a:rPr lang="en-GB" sz="2800" dirty="0" smtClean="0">
                <a:solidFill>
                  <a:schemeClr val="tx1"/>
                </a:solidFill>
              </a:rPr>
              <a:t>o </a:t>
            </a:r>
            <a:r>
              <a:rPr lang="en-GB" sz="2800" dirty="0" smtClean="0">
                <a:solidFill>
                  <a:schemeClr val="tx1"/>
                </a:solidFill>
              </a:rPr>
              <a:t>acknowledge that parents/carers are an important part of the process to getting this right </a:t>
            </a:r>
          </a:p>
          <a:p>
            <a:pPr marL="342900" indent="-342900" algn="l">
              <a:buFontTx/>
              <a:buChar char="-"/>
            </a:pPr>
            <a:endParaRPr lang="en-GB" sz="2000" dirty="0"/>
          </a:p>
        </p:txBody>
      </p:sp>
    </p:spTree>
    <p:extLst>
      <p:ext uri="{BB962C8B-B14F-4D97-AF65-F5344CB8AC3E}">
        <p14:creationId xmlns:p14="http://schemas.microsoft.com/office/powerpoint/2010/main" val="289872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536" y="142189"/>
            <a:ext cx="7766936" cy="1013347"/>
          </a:xfrm>
        </p:spPr>
        <p:txBody>
          <a:bodyPr/>
          <a:lstStyle/>
          <a:p>
            <a:pPr algn="ctr"/>
            <a:r>
              <a:rPr lang="en-GB" dirty="0" smtClean="0"/>
              <a:t>Requirements</a:t>
            </a:r>
            <a:endParaRPr lang="en-GB" dirty="0"/>
          </a:p>
        </p:txBody>
      </p:sp>
      <p:sp>
        <p:nvSpPr>
          <p:cNvPr id="3" name="Subtitle 2"/>
          <p:cNvSpPr>
            <a:spLocks noGrp="1"/>
          </p:cNvSpPr>
          <p:nvPr>
            <p:ph type="subTitle" idx="1"/>
          </p:nvPr>
        </p:nvSpPr>
        <p:spPr>
          <a:xfrm>
            <a:off x="904674" y="1321972"/>
            <a:ext cx="9075348" cy="5536028"/>
          </a:xfrm>
        </p:spPr>
        <p:txBody>
          <a:bodyPr>
            <a:normAutofit fontScale="25000" lnSpcReduction="20000"/>
          </a:bodyPr>
          <a:lstStyle/>
          <a:p>
            <a:pPr algn="l"/>
            <a:r>
              <a:rPr lang="en-GB" sz="9600" dirty="0" smtClean="0">
                <a:solidFill>
                  <a:schemeClr val="tx1"/>
                </a:solidFill>
              </a:rPr>
              <a:t>Pupils need to know how to be safe and healthy as well as how to manage their academic, personal and social lives in a positive way. </a:t>
            </a:r>
            <a:endParaRPr lang="en-GB" sz="9600" dirty="0">
              <a:solidFill>
                <a:schemeClr val="tx1"/>
              </a:solidFill>
            </a:endParaRPr>
          </a:p>
          <a:p>
            <a:pPr algn="l"/>
            <a:endParaRPr lang="en-GB" sz="9600" dirty="0" smtClean="0">
              <a:solidFill>
                <a:schemeClr val="tx1"/>
              </a:solidFill>
            </a:endParaRPr>
          </a:p>
          <a:p>
            <a:pPr algn="l"/>
            <a:r>
              <a:rPr lang="en-GB" sz="9600" dirty="0" smtClean="0">
                <a:solidFill>
                  <a:schemeClr val="tx1"/>
                </a:solidFill>
              </a:rPr>
              <a:t>Decisions made by the </a:t>
            </a:r>
            <a:r>
              <a:rPr lang="en-GB" sz="9600" dirty="0" err="1" smtClean="0">
                <a:solidFill>
                  <a:schemeClr val="tx1"/>
                </a:solidFill>
              </a:rPr>
              <a:t>DfE</a:t>
            </a:r>
            <a:r>
              <a:rPr lang="en-GB" sz="9600" dirty="0" smtClean="0">
                <a:solidFill>
                  <a:schemeClr val="tx1"/>
                </a:solidFill>
              </a:rPr>
              <a:t>:</a:t>
            </a:r>
          </a:p>
          <a:p>
            <a:pPr algn="l"/>
            <a:r>
              <a:rPr lang="en-GB" sz="9600" b="1" dirty="0" smtClean="0">
                <a:solidFill>
                  <a:schemeClr val="tx1"/>
                </a:solidFill>
              </a:rPr>
              <a:t>- Relationships Education</a:t>
            </a:r>
            <a:r>
              <a:rPr lang="en-GB" sz="9600" dirty="0" smtClean="0">
                <a:solidFill>
                  <a:schemeClr val="tx1"/>
                </a:solidFill>
              </a:rPr>
              <a:t> compulsory in all </a:t>
            </a:r>
            <a:r>
              <a:rPr lang="en-GB" sz="9600" b="1" dirty="0" smtClean="0">
                <a:solidFill>
                  <a:schemeClr val="tx1"/>
                </a:solidFill>
              </a:rPr>
              <a:t>primary</a:t>
            </a:r>
            <a:r>
              <a:rPr lang="en-GB" sz="9600" dirty="0" smtClean="0">
                <a:solidFill>
                  <a:schemeClr val="tx1"/>
                </a:solidFill>
              </a:rPr>
              <a:t> schools</a:t>
            </a:r>
          </a:p>
          <a:p>
            <a:pPr algn="l"/>
            <a:r>
              <a:rPr lang="en-GB" sz="9600" b="1" dirty="0" smtClean="0">
                <a:solidFill>
                  <a:schemeClr val="tx1"/>
                </a:solidFill>
              </a:rPr>
              <a:t>- Relationships and Sex Education </a:t>
            </a:r>
            <a:r>
              <a:rPr lang="en-GB" sz="9600" dirty="0" smtClean="0">
                <a:solidFill>
                  <a:schemeClr val="tx1"/>
                </a:solidFill>
              </a:rPr>
              <a:t>compulsory in all </a:t>
            </a:r>
            <a:r>
              <a:rPr lang="en-GB" sz="9600" b="1" dirty="0" smtClean="0">
                <a:solidFill>
                  <a:schemeClr val="tx1"/>
                </a:solidFill>
              </a:rPr>
              <a:t>secondary</a:t>
            </a:r>
            <a:r>
              <a:rPr lang="en-GB" sz="9600" dirty="0" smtClean="0">
                <a:solidFill>
                  <a:schemeClr val="tx1"/>
                </a:solidFill>
              </a:rPr>
              <a:t> schools</a:t>
            </a:r>
          </a:p>
          <a:p>
            <a:pPr algn="l"/>
            <a:r>
              <a:rPr lang="en-GB" sz="9600" b="1" dirty="0" smtClean="0">
                <a:solidFill>
                  <a:schemeClr val="tx1"/>
                </a:solidFill>
              </a:rPr>
              <a:t>- Health Education </a:t>
            </a:r>
            <a:r>
              <a:rPr lang="en-GB" sz="9600" dirty="0" smtClean="0">
                <a:solidFill>
                  <a:schemeClr val="tx1"/>
                </a:solidFill>
              </a:rPr>
              <a:t>compulsory in all state-funded schools in England </a:t>
            </a:r>
          </a:p>
          <a:p>
            <a:pPr marL="342900" indent="-342900" algn="l">
              <a:buFontTx/>
              <a:buChar char="-"/>
            </a:pPr>
            <a:endParaRPr lang="en-GB" sz="9600" b="1" dirty="0">
              <a:solidFill>
                <a:schemeClr val="tx1"/>
              </a:solidFill>
            </a:endParaRPr>
          </a:p>
          <a:p>
            <a:pPr algn="l"/>
            <a:r>
              <a:rPr lang="en-GB" sz="9600" dirty="0" smtClean="0">
                <a:solidFill>
                  <a:schemeClr val="tx1"/>
                </a:solidFill>
              </a:rPr>
              <a:t>The knowledge gained will support their own and others’ well-being and help them become successful and happy adults. </a:t>
            </a:r>
          </a:p>
          <a:p>
            <a:pPr marL="342900" indent="-342900" algn="l">
              <a:buFontTx/>
              <a:buChar char="-"/>
            </a:pPr>
            <a:endParaRPr lang="en-GB" sz="2000" b="1" dirty="0" smtClean="0"/>
          </a:p>
          <a:p>
            <a:pPr marL="342900" indent="-342900" algn="l">
              <a:buFontTx/>
              <a:buChar char="-"/>
            </a:pPr>
            <a:endParaRPr lang="en-GB" sz="2000" dirty="0"/>
          </a:p>
        </p:txBody>
      </p:sp>
    </p:spTree>
    <p:extLst>
      <p:ext uri="{BB962C8B-B14F-4D97-AF65-F5344CB8AC3E}">
        <p14:creationId xmlns:p14="http://schemas.microsoft.com/office/powerpoint/2010/main" val="1129091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536" y="142189"/>
            <a:ext cx="7766936" cy="1013347"/>
          </a:xfrm>
        </p:spPr>
        <p:txBody>
          <a:bodyPr/>
          <a:lstStyle/>
          <a:p>
            <a:pPr algn="ctr"/>
            <a:r>
              <a:rPr lang="en-GB" dirty="0" smtClean="0"/>
              <a:t>Policies</a:t>
            </a:r>
            <a:endParaRPr lang="en-GB" dirty="0"/>
          </a:p>
        </p:txBody>
      </p:sp>
      <p:sp>
        <p:nvSpPr>
          <p:cNvPr id="3" name="Subtitle 2"/>
          <p:cNvSpPr>
            <a:spLocks noGrp="1"/>
          </p:cNvSpPr>
          <p:nvPr>
            <p:ph type="subTitle" idx="1"/>
          </p:nvPr>
        </p:nvSpPr>
        <p:spPr>
          <a:xfrm>
            <a:off x="904674" y="1321972"/>
            <a:ext cx="9075348" cy="5536028"/>
          </a:xfrm>
        </p:spPr>
        <p:txBody>
          <a:bodyPr>
            <a:normAutofit/>
          </a:bodyPr>
          <a:lstStyle/>
          <a:p>
            <a:pPr algn="l"/>
            <a:r>
              <a:rPr lang="en-GB" sz="2000" dirty="0" smtClean="0">
                <a:solidFill>
                  <a:schemeClr val="tx1"/>
                </a:solidFill>
              </a:rPr>
              <a:t>Queen Eleanor’s </a:t>
            </a:r>
            <a:r>
              <a:rPr lang="en-GB" sz="2000" dirty="0" smtClean="0">
                <a:solidFill>
                  <a:schemeClr val="tx1"/>
                </a:solidFill>
              </a:rPr>
              <a:t>has an overreaching PSHE and RSE policy available on the school website.</a:t>
            </a:r>
            <a:endParaRPr lang="en-GB" sz="2000" dirty="0" smtClean="0">
              <a:solidFill>
                <a:schemeClr val="tx1"/>
              </a:solidFill>
            </a:endParaRPr>
          </a:p>
          <a:p>
            <a:pPr algn="l"/>
            <a:endParaRPr lang="en-GB" sz="2000" dirty="0">
              <a:solidFill>
                <a:schemeClr val="tx1"/>
              </a:solidFill>
            </a:endParaRPr>
          </a:p>
          <a:p>
            <a:pPr algn="l"/>
            <a:r>
              <a:rPr lang="en-GB" sz="2000" dirty="0" smtClean="0">
                <a:solidFill>
                  <a:schemeClr val="tx1"/>
                </a:solidFill>
              </a:rPr>
              <a:t>Included in the policies:</a:t>
            </a:r>
          </a:p>
          <a:p>
            <a:pPr marL="342900" indent="-342900" algn="l">
              <a:buFont typeface="Arial" panose="020B0604020202020204" pitchFamily="34" charset="0"/>
              <a:buChar char="•"/>
            </a:pPr>
            <a:r>
              <a:rPr lang="en-GB" sz="2000" dirty="0" smtClean="0">
                <a:solidFill>
                  <a:schemeClr val="tx1"/>
                </a:solidFill>
              </a:rPr>
              <a:t>An outline of what will be taught to pupils within PSHE and Relationships and Sex Education curriculum</a:t>
            </a:r>
          </a:p>
          <a:p>
            <a:pPr marL="342900" indent="-342900" algn="l">
              <a:buFont typeface="Arial" panose="020B0604020202020204" pitchFamily="34" charset="0"/>
              <a:buChar char="•"/>
            </a:pPr>
            <a:r>
              <a:rPr lang="en-GB" sz="2000" dirty="0" smtClean="0">
                <a:solidFill>
                  <a:schemeClr val="tx1"/>
                </a:solidFill>
              </a:rPr>
              <a:t>An explanation of how PSHE and Relationships and Sex Education will be taught across year groups</a:t>
            </a:r>
          </a:p>
          <a:p>
            <a:pPr marL="342900" indent="-342900" algn="l">
              <a:buFont typeface="Arial" panose="020B0604020202020204" pitchFamily="34" charset="0"/>
              <a:buChar char="•"/>
            </a:pPr>
            <a:r>
              <a:rPr lang="en-GB" sz="2000" dirty="0" smtClean="0">
                <a:solidFill>
                  <a:schemeClr val="tx1"/>
                </a:solidFill>
              </a:rPr>
              <a:t>The procedure for requesting withdrawal from the sex education element and reasons why Queen Eleanor’s believes pupils should not be withdrawn from these lessons</a:t>
            </a:r>
          </a:p>
          <a:p>
            <a:pPr marL="342900" indent="-342900" algn="l">
              <a:buFont typeface="Arial" panose="020B0604020202020204" pitchFamily="34" charset="0"/>
              <a:buChar char="•"/>
            </a:pPr>
            <a:r>
              <a:rPr lang="en-GB" sz="2000" dirty="0" smtClean="0">
                <a:solidFill>
                  <a:schemeClr val="tx1"/>
                </a:solidFill>
              </a:rPr>
              <a:t>How the subject is monitored and evaluated </a:t>
            </a:r>
          </a:p>
        </p:txBody>
      </p:sp>
    </p:spTree>
    <p:extLst>
      <p:ext uri="{BB962C8B-B14F-4D97-AF65-F5344CB8AC3E}">
        <p14:creationId xmlns:p14="http://schemas.microsoft.com/office/powerpoint/2010/main" val="3145696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536" y="142189"/>
            <a:ext cx="7766936" cy="1013347"/>
          </a:xfrm>
        </p:spPr>
        <p:txBody>
          <a:bodyPr/>
          <a:lstStyle/>
          <a:p>
            <a:pPr algn="ctr"/>
            <a:r>
              <a:rPr lang="en-GB" dirty="0" smtClean="0"/>
              <a:t>Key Facts</a:t>
            </a:r>
            <a:endParaRPr lang="en-GB" dirty="0"/>
          </a:p>
        </p:txBody>
      </p:sp>
      <p:sp>
        <p:nvSpPr>
          <p:cNvPr id="3" name="Subtitle 2"/>
          <p:cNvSpPr>
            <a:spLocks noGrp="1"/>
          </p:cNvSpPr>
          <p:nvPr>
            <p:ph type="subTitle" idx="1"/>
          </p:nvPr>
        </p:nvSpPr>
        <p:spPr>
          <a:xfrm>
            <a:off x="904674" y="1321972"/>
            <a:ext cx="9075348" cy="5536028"/>
          </a:xfrm>
        </p:spPr>
        <p:txBody>
          <a:bodyPr>
            <a:normAutofit/>
          </a:bodyPr>
          <a:lstStyle/>
          <a:p>
            <a:pPr marL="342900" indent="-342900" algn="l">
              <a:buFont typeface="Arial" panose="020B0604020202020204" pitchFamily="34" charset="0"/>
              <a:buChar char="•"/>
            </a:pPr>
            <a:r>
              <a:rPr lang="en-GB" sz="2000" dirty="0" smtClean="0">
                <a:solidFill>
                  <a:schemeClr val="tx1"/>
                </a:solidFill>
              </a:rPr>
              <a:t>PSHE- stands for physical, social and health education.</a:t>
            </a:r>
          </a:p>
          <a:p>
            <a:pPr marL="342900" indent="-342900" algn="l">
              <a:buFont typeface="Arial" panose="020B0604020202020204" pitchFamily="34" charset="0"/>
              <a:buChar char="•"/>
            </a:pPr>
            <a:r>
              <a:rPr lang="en-GB" sz="2000" dirty="0" smtClean="0">
                <a:solidFill>
                  <a:schemeClr val="tx1"/>
                </a:solidFill>
              </a:rPr>
              <a:t>RSE- stands for relationships and sex educations.</a:t>
            </a:r>
          </a:p>
          <a:p>
            <a:pPr marL="342900" indent="-342900" algn="l">
              <a:buFont typeface="Arial" panose="020B0604020202020204" pitchFamily="34" charset="0"/>
              <a:buChar char="•"/>
            </a:pPr>
            <a:r>
              <a:rPr lang="en-GB" sz="2000" dirty="0" smtClean="0">
                <a:solidFill>
                  <a:schemeClr val="tx1"/>
                </a:solidFill>
              </a:rPr>
              <a:t>Relationships </a:t>
            </a:r>
            <a:r>
              <a:rPr lang="en-GB" sz="2000" dirty="0" smtClean="0">
                <a:solidFill>
                  <a:schemeClr val="tx1"/>
                </a:solidFill>
              </a:rPr>
              <a:t>Education must be accessible for all pupils. This is particularly important when planning teaching for pupils with special educational needs</a:t>
            </a:r>
          </a:p>
          <a:p>
            <a:pPr marL="342900" indent="-342900" algn="l">
              <a:buFont typeface="Arial" panose="020B0604020202020204" pitchFamily="34" charset="0"/>
              <a:buChar char="•"/>
            </a:pPr>
            <a:r>
              <a:rPr lang="en-GB" sz="2000" dirty="0" smtClean="0">
                <a:solidFill>
                  <a:schemeClr val="tx1"/>
                </a:solidFill>
              </a:rPr>
              <a:t>High quality teaching, differentiated and personalised will ensure accessibility</a:t>
            </a:r>
          </a:p>
          <a:p>
            <a:pPr marL="342900" indent="-342900" algn="l">
              <a:buFont typeface="Arial" panose="020B0604020202020204" pitchFamily="34" charset="0"/>
              <a:buChar char="•"/>
            </a:pPr>
            <a:r>
              <a:rPr lang="en-GB" sz="2000" dirty="0" smtClean="0">
                <a:solidFill>
                  <a:schemeClr val="tx1"/>
                </a:solidFill>
              </a:rPr>
              <a:t>Religious and cultural background will be taken into account when planning teaching  </a:t>
            </a:r>
          </a:p>
          <a:p>
            <a:pPr marL="342900" indent="-342900" algn="l">
              <a:buFontTx/>
              <a:buChar char="-"/>
            </a:pPr>
            <a:endParaRPr lang="en-GB" sz="2000" dirty="0" smtClean="0">
              <a:solidFill>
                <a:schemeClr val="tx1"/>
              </a:solidFill>
            </a:endParaRPr>
          </a:p>
        </p:txBody>
      </p:sp>
    </p:spTree>
    <p:extLst>
      <p:ext uri="{BB962C8B-B14F-4D97-AF65-F5344CB8AC3E}">
        <p14:creationId xmlns:p14="http://schemas.microsoft.com/office/powerpoint/2010/main" val="3431561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7555" y="795107"/>
            <a:ext cx="7766936" cy="1013347"/>
          </a:xfrm>
        </p:spPr>
        <p:txBody>
          <a:bodyPr/>
          <a:lstStyle/>
          <a:p>
            <a:pPr algn="ctr"/>
            <a:r>
              <a:rPr lang="en-GB" dirty="0" smtClean="0"/>
              <a:t>Primary Relationship Education</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algn="l"/>
            <a:r>
              <a:rPr lang="en-GB" sz="2000" dirty="0" smtClean="0">
                <a:solidFill>
                  <a:schemeClr val="tx1"/>
                </a:solidFill>
              </a:rPr>
              <a:t>By the end of primary school, children will have been taught about a number of topics in an age-appropriate way:</a:t>
            </a:r>
          </a:p>
          <a:p>
            <a:pPr marL="342900" indent="-342900" algn="l">
              <a:buFontTx/>
              <a:buChar char="-"/>
            </a:pPr>
            <a:r>
              <a:rPr lang="en-GB" sz="2000" dirty="0" smtClean="0">
                <a:solidFill>
                  <a:schemeClr val="tx1"/>
                </a:solidFill>
              </a:rPr>
              <a:t>Families and people who care for me</a:t>
            </a:r>
          </a:p>
          <a:p>
            <a:pPr marL="342900" indent="-342900" algn="l">
              <a:buFontTx/>
              <a:buChar char="-"/>
            </a:pPr>
            <a:r>
              <a:rPr lang="en-GB" sz="2000" dirty="0" smtClean="0">
                <a:solidFill>
                  <a:schemeClr val="tx1"/>
                </a:solidFill>
              </a:rPr>
              <a:t>Caring friendships</a:t>
            </a:r>
          </a:p>
          <a:p>
            <a:pPr marL="342900" indent="-342900" algn="l">
              <a:buFontTx/>
              <a:buChar char="-"/>
            </a:pPr>
            <a:r>
              <a:rPr lang="en-GB" sz="2000" dirty="0" smtClean="0">
                <a:solidFill>
                  <a:schemeClr val="tx1"/>
                </a:solidFill>
              </a:rPr>
              <a:t>Respectful relationships</a:t>
            </a:r>
          </a:p>
          <a:p>
            <a:pPr marL="342900" indent="-342900" algn="l">
              <a:buFontTx/>
              <a:buChar char="-"/>
            </a:pPr>
            <a:r>
              <a:rPr lang="en-GB" sz="2000" dirty="0" smtClean="0">
                <a:solidFill>
                  <a:schemeClr val="tx1"/>
                </a:solidFill>
              </a:rPr>
              <a:t>Online relationships</a:t>
            </a:r>
          </a:p>
          <a:p>
            <a:pPr marL="342900" indent="-342900" algn="l">
              <a:buFontTx/>
              <a:buChar char="-"/>
            </a:pPr>
            <a:r>
              <a:rPr lang="en-GB" sz="2000" dirty="0" smtClean="0">
                <a:solidFill>
                  <a:schemeClr val="tx1"/>
                </a:solidFill>
              </a:rPr>
              <a:t>Being safe</a:t>
            </a:r>
          </a:p>
          <a:p>
            <a:pPr marL="342900" indent="-342900" algn="l">
              <a:buFontTx/>
              <a:buChar char="-"/>
            </a:pPr>
            <a:endParaRPr lang="en-GB" sz="2000" dirty="0" smtClean="0">
              <a:solidFill>
                <a:schemeClr val="tx1"/>
              </a:solidFill>
            </a:endParaRPr>
          </a:p>
        </p:txBody>
      </p:sp>
    </p:spTree>
    <p:extLst>
      <p:ext uri="{BB962C8B-B14F-4D97-AF65-F5344CB8AC3E}">
        <p14:creationId xmlns:p14="http://schemas.microsoft.com/office/powerpoint/2010/main" val="2219475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At Queen Eleanor’s</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algn="l"/>
            <a:r>
              <a:rPr lang="en-GB" sz="2000" dirty="0">
                <a:solidFill>
                  <a:schemeClr val="tx1"/>
                </a:solidFill>
              </a:rPr>
              <a:t>By the end of Key Stage 2, pupils will be able to:</a:t>
            </a:r>
          </a:p>
          <a:p>
            <a:pPr marL="342900" indent="-342900" algn="l">
              <a:buFontTx/>
              <a:buChar char="-"/>
            </a:pPr>
            <a:r>
              <a:rPr lang="en-GB" sz="2000" dirty="0" smtClean="0">
                <a:solidFill>
                  <a:schemeClr val="tx1"/>
                </a:solidFill>
              </a:rPr>
              <a:t>Recognise </a:t>
            </a:r>
            <a:r>
              <a:rPr lang="en-GB" sz="2000" dirty="0">
                <a:solidFill>
                  <a:schemeClr val="tx1"/>
                </a:solidFill>
              </a:rPr>
              <a:t>if relationships are making them feel unhappy or unsafe and how to seek help or advice from others; </a:t>
            </a:r>
          </a:p>
          <a:p>
            <a:pPr marL="342900" indent="-342900" algn="l">
              <a:buFontTx/>
              <a:buChar char="-"/>
            </a:pPr>
            <a:r>
              <a:rPr lang="en-GB" sz="2000" dirty="0" smtClean="0">
                <a:solidFill>
                  <a:schemeClr val="tx1"/>
                </a:solidFill>
              </a:rPr>
              <a:t>Recognise </a:t>
            </a:r>
            <a:r>
              <a:rPr lang="en-GB" sz="2000" dirty="0">
                <a:solidFill>
                  <a:schemeClr val="tx1"/>
                </a:solidFill>
              </a:rPr>
              <a:t>who to trust and who not to trust; </a:t>
            </a:r>
          </a:p>
          <a:p>
            <a:pPr marL="342900" indent="-342900" algn="l">
              <a:buFontTx/>
              <a:buChar char="-"/>
            </a:pPr>
            <a:r>
              <a:rPr lang="en-GB" sz="2000" dirty="0" smtClean="0">
                <a:solidFill>
                  <a:schemeClr val="tx1"/>
                </a:solidFill>
              </a:rPr>
              <a:t>Identify </a:t>
            </a:r>
            <a:r>
              <a:rPr lang="en-GB" sz="2000" dirty="0">
                <a:solidFill>
                  <a:schemeClr val="tx1"/>
                </a:solidFill>
              </a:rPr>
              <a:t>the characteristics of healthy and unhealthy friendships; </a:t>
            </a:r>
          </a:p>
          <a:p>
            <a:pPr marL="342900" indent="-342900" algn="l">
              <a:buFontTx/>
              <a:buChar char="-"/>
            </a:pPr>
            <a:r>
              <a:rPr lang="en-GB" sz="2000" dirty="0" smtClean="0">
                <a:solidFill>
                  <a:schemeClr val="tx1"/>
                </a:solidFill>
              </a:rPr>
              <a:t>Use </a:t>
            </a:r>
            <a:r>
              <a:rPr lang="en-GB" sz="2000" dirty="0">
                <a:solidFill>
                  <a:schemeClr val="tx1"/>
                </a:solidFill>
              </a:rPr>
              <a:t>strategies to manage conflict. </a:t>
            </a:r>
          </a:p>
          <a:p>
            <a:pPr marL="342900" indent="-342900" algn="l">
              <a:buFontTx/>
              <a:buChar char="-"/>
            </a:pPr>
            <a:endParaRPr lang="en-GB" sz="2000" dirty="0" smtClean="0">
              <a:solidFill>
                <a:schemeClr val="tx1"/>
              </a:solidFill>
            </a:endParaRPr>
          </a:p>
        </p:txBody>
      </p:sp>
    </p:spTree>
    <p:extLst>
      <p:ext uri="{BB962C8B-B14F-4D97-AF65-F5344CB8AC3E}">
        <p14:creationId xmlns:p14="http://schemas.microsoft.com/office/powerpoint/2010/main" val="2915273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At Queen Eleanor’s</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algn="l"/>
            <a:r>
              <a:rPr lang="en-GB" sz="2000" dirty="0">
                <a:solidFill>
                  <a:schemeClr val="tx1"/>
                </a:solidFill>
              </a:rPr>
              <a:t>By the end of Key Stage 2, pupils will know and understand:</a:t>
            </a:r>
          </a:p>
          <a:p>
            <a:pPr marL="342900" indent="-342900" algn="l">
              <a:buFontTx/>
              <a:buChar char="-"/>
            </a:pPr>
            <a:r>
              <a:rPr lang="en-GB" sz="2000" dirty="0" smtClean="0">
                <a:solidFill>
                  <a:schemeClr val="tx1"/>
                </a:solidFill>
              </a:rPr>
              <a:t>That </a:t>
            </a:r>
            <a:r>
              <a:rPr lang="en-GB" sz="2000" dirty="0">
                <a:solidFill>
                  <a:schemeClr val="tx1"/>
                </a:solidFill>
              </a:rPr>
              <a:t>families are important for children growing up;</a:t>
            </a:r>
          </a:p>
          <a:p>
            <a:pPr marL="342900" indent="-342900" algn="l">
              <a:buFontTx/>
              <a:buChar char="-"/>
            </a:pPr>
            <a:r>
              <a:rPr lang="en-GB" sz="2000" dirty="0" smtClean="0">
                <a:solidFill>
                  <a:schemeClr val="tx1"/>
                </a:solidFill>
              </a:rPr>
              <a:t>The </a:t>
            </a:r>
            <a:r>
              <a:rPr lang="en-GB" sz="2000" dirty="0">
                <a:solidFill>
                  <a:schemeClr val="tx1"/>
                </a:solidFill>
              </a:rPr>
              <a:t>characteristics of healthy family life and commitment to each other;</a:t>
            </a:r>
          </a:p>
          <a:p>
            <a:pPr marL="342900" indent="-342900" algn="l">
              <a:buFontTx/>
              <a:buChar char="-"/>
            </a:pPr>
            <a:r>
              <a:rPr lang="en-GB" sz="2000" dirty="0" smtClean="0">
                <a:solidFill>
                  <a:schemeClr val="tx1"/>
                </a:solidFill>
              </a:rPr>
              <a:t>That </a:t>
            </a:r>
            <a:r>
              <a:rPr lang="en-GB" sz="2000" dirty="0">
                <a:solidFill>
                  <a:schemeClr val="tx1"/>
                </a:solidFill>
              </a:rPr>
              <a:t>others’ families sometimes look different from their family and those </a:t>
            </a:r>
            <a:r>
              <a:rPr lang="en-GB" sz="2000" dirty="0" smtClean="0">
                <a:solidFill>
                  <a:schemeClr val="tx1"/>
                </a:solidFill>
              </a:rPr>
              <a:t>differences </a:t>
            </a:r>
            <a:r>
              <a:rPr lang="en-GB" sz="2000" dirty="0">
                <a:solidFill>
                  <a:schemeClr val="tx1"/>
                </a:solidFill>
              </a:rPr>
              <a:t>should be respected;</a:t>
            </a:r>
          </a:p>
          <a:p>
            <a:pPr marL="342900" indent="-342900" algn="l">
              <a:buFontTx/>
              <a:buChar char="-"/>
            </a:pPr>
            <a:r>
              <a:rPr lang="en-GB" sz="2000" dirty="0" smtClean="0">
                <a:solidFill>
                  <a:schemeClr val="tx1"/>
                </a:solidFill>
              </a:rPr>
              <a:t>That </a:t>
            </a:r>
            <a:r>
              <a:rPr lang="en-GB" sz="2000" dirty="0">
                <a:solidFill>
                  <a:schemeClr val="tx1"/>
                </a:solidFill>
              </a:rPr>
              <a:t>marriage represents a formal and legally recognised commitment of </a:t>
            </a:r>
            <a:r>
              <a:rPr lang="en-GB" sz="2000" dirty="0" smtClean="0">
                <a:solidFill>
                  <a:schemeClr val="tx1"/>
                </a:solidFill>
              </a:rPr>
              <a:t>two </a:t>
            </a:r>
            <a:r>
              <a:rPr lang="en-GB" sz="2000" dirty="0">
                <a:solidFill>
                  <a:schemeClr val="tx1"/>
                </a:solidFill>
              </a:rPr>
              <a:t>people to each other; </a:t>
            </a:r>
          </a:p>
          <a:p>
            <a:pPr marL="342900" indent="-342900" algn="l">
              <a:buFontTx/>
              <a:buChar char="-"/>
            </a:pPr>
            <a:r>
              <a:rPr lang="en-GB" sz="2000" dirty="0" smtClean="0">
                <a:solidFill>
                  <a:schemeClr val="tx1"/>
                </a:solidFill>
              </a:rPr>
              <a:t>The </a:t>
            </a:r>
            <a:r>
              <a:rPr lang="en-GB" sz="2000" dirty="0">
                <a:solidFill>
                  <a:schemeClr val="tx1"/>
                </a:solidFill>
              </a:rPr>
              <a:t>importance of respecting others even when they are very different from them; </a:t>
            </a:r>
          </a:p>
        </p:txBody>
      </p:sp>
    </p:spTree>
    <p:extLst>
      <p:ext uri="{BB962C8B-B14F-4D97-AF65-F5344CB8AC3E}">
        <p14:creationId xmlns:p14="http://schemas.microsoft.com/office/powerpoint/2010/main" val="1668821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880" y="605920"/>
            <a:ext cx="7766936" cy="1013347"/>
          </a:xfrm>
        </p:spPr>
        <p:txBody>
          <a:bodyPr/>
          <a:lstStyle/>
          <a:p>
            <a:pPr algn="ctr"/>
            <a:r>
              <a:rPr lang="en-GB" dirty="0" smtClean="0"/>
              <a:t>At Queen Eleanor’s</a:t>
            </a:r>
            <a:endParaRPr lang="en-GB" dirty="0"/>
          </a:p>
        </p:txBody>
      </p:sp>
      <p:sp>
        <p:nvSpPr>
          <p:cNvPr id="3" name="Subtitle 2"/>
          <p:cNvSpPr>
            <a:spLocks noGrp="1"/>
          </p:cNvSpPr>
          <p:nvPr>
            <p:ph type="subTitle" idx="1"/>
          </p:nvPr>
        </p:nvSpPr>
        <p:spPr>
          <a:xfrm>
            <a:off x="904674" y="1874520"/>
            <a:ext cx="9075348" cy="4983480"/>
          </a:xfrm>
        </p:spPr>
        <p:txBody>
          <a:bodyPr>
            <a:normAutofit/>
          </a:bodyPr>
          <a:lstStyle/>
          <a:p>
            <a:pPr marL="342900" indent="-342900" algn="l">
              <a:buFontTx/>
              <a:buChar char="-"/>
            </a:pPr>
            <a:r>
              <a:rPr lang="en-GB" sz="2000" dirty="0" smtClean="0">
                <a:solidFill>
                  <a:schemeClr val="tx1"/>
                </a:solidFill>
              </a:rPr>
              <a:t>The </a:t>
            </a:r>
            <a:r>
              <a:rPr lang="en-GB" sz="2000" dirty="0">
                <a:solidFill>
                  <a:schemeClr val="tx1"/>
                </a:solidFill>
              </a:rPr>
              <a:t>different types of bullying; </a:t>
            </a:r>
          </a:p>
          <a:p>
            <a:pPr marL="342900" indent="-342900" algn="l">
              <a:buFontTx/>
              <a:buChar char="-"/>
            </a:pPr>
            <a:r>
              <a:rPr lang="en-GB" sz="2000" dirty="0" smtClean="0">
                <a:solidFill>
                  <a:schemeClr val="tx1"/>
                </a:solidFill>
              </a:rPr>
              <a:t>That </a:t>
            </a:r>
            <a:r>
              <a:rPr lang="en-GB" sz="2000" dirty="0">
                <a:solidFill>
                  <a:schemeClr val="tx1"/>
                </a:solidFill>
              </a:rPr>
              <a:t>people sometimes behave differently online including pretending to be someone they are not;</a:t>
            </a:r>
          </a:p>
          <a:p>
            <a:pPr marL="342900" indent="-342900" algn="l">
              <a:buFontTx/>
              <a:buChar char="-"/>
            </a:pPr>
            <a:r>
              <a:rPr lang="en-GB" sz="2000" dirty="0" smtClean="0">
                <a:solidFill>
                  <a:schemeClr val="tx1"/>
                </a:solidFill>
              </a:rPr>
              <a:t>The </a:t>
            </a:r>
            <a:r>
              <a:rPr lang="en-GB" sz="2000" dirty="0">
                <a:solidFill>
                  <a:schemeClr val="tx1"/>
                </a:solidFill>
              </a:rPr>
              <a:t>rules and principles for keeping safe online; </a:t>
            </a:r>
          </a:p>
          <a:p>
            <a:pPr marL="342900" indent="-342900" algn="l">
              <a:buFontTx/>
              <a:buChar char="-"/>
            </a:pPr>
            <a:r>
              <a:rPr lang="en-GB" sz="2000" dirty="0" smtClean="0">
                <a:solidFill>
                  <a:schemeClr val="tx1"/>
                </a:solidFill>
              </a:rPr>
              <a:t>Where </a:t>
            </a:r>
            <a:r>
              <a:rPr lang="en-GB" sz="2000" dirty="0">
                <a:solidFill>
                  <a:schemeClr val="tx1"/>
                </a:solidFill>
              </a:rPr>
              <a:t>to get advice and how to report concerns of abuse;</a:t>
            </a:r>
          </a:p>
          <a:p>
            <a:pPr marL="342900" indent="-342900" algn="l">
              <a:buFontTx/>
              <a:buChar char="-"/>
            </a:pPr>
            <a:r>
              <a:rPr lang="en-GB" sz="2000" dirty="0" smtClean="0">
                <a:solidFill>
                  <a:schemeClr val="tx1"/>
                </a:solidFill>
              </a:rPr>
              <a:t>How </a:t>
            </a:r>
            <a:r>
              <a:rPr lang="en-GB" sz="2000" dirty="0">
                <a:solidFill>
                  <a:schemeClr val="tx1"/>
                </a:solidFill>
              </a:rPr>
              <a:t>to respond safely and appropriately to adults they may encounter; </a:t>
            </a:r>
          </a:p>
          <a:p>
            <a:pPr marL="342900" indent="-342900" algn="l">
              <a:buFontTx/>
              <a:buChar char="-"/>
            </a:pPr>
            <a:r>
              <a:rPr lang="en-GB" sz="2000" dirty="0" smtClean="0">
                <a:solidFill>
                  <a:schemeClr val="tx1"/>
                </a:solidFill>
              </a:rPr>
              <a:t>That </a:t>
            </a:r>
            <a:r>
              <a:rPr lang="en-GB" sz="2000" dirty="0">
                <a:solidFill>
                  <a:schemeClr val="tx1"/>
                </a:solidFill>
              </a:rPr>
              <a:t>each person’s body belongs to them and the difference between appropriate and inappropriate physical contact; </a:t>
            </a:r>
          </a:p>
          <a:p>
            <a:pPr marL="342900" indent="-342900" algn="l">
              <a:buFontTx/>
              <a:buChar char="-"/>
            </a:pPr>
            <a:r>
              <a:rPr lang="en-GB" sz="2000" dirty="0" smtClean="0">
                <a:solidFill>
                  <a:schemeClr val="tx1"/>
                </a:solidFill>
              </a:rPr>
              <a:t>What </a:t>
            </a:r>
            <a:r>
              <a:rPr lang="en-GB" sz="2000" dirty="0">
                <a:solidFill>
                  <a:schemeClr val="tx1"/>
                </a:solidFill>
              </a:rPr>
              <a:t>a stereotype is and how they can be unfair, negative or destructive. </a:t>
            </a:r>
          </a:p>
        </p:txBody>
      </p:sp>
    </p:spTree>
    <p:extLst>
      <p:ext uri="{BB962C8B-B14F-4D97-AF65-F5344CB8AC3E}">
        <p14:creationId xmlns:p14="http://schemas.microsoft.com/office/powerpoint/2010/main" val="1895606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2060</TotalTime>
  <Words>1096</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PSHE  Queen Eleanor’s  2020</vt:lpstr>
      <vt:lpstr>Aims</vt:lpstr>
      <vt:lpstr>Requirements</vt:lpstr>
      <vt:lpstr>Policies</vt:lpstr>
      <vt:lpstr>Key Facts</vt:lpstr>
      <vt:lpstr>Primary Relationship Education</vt:lpstr>
      <vt:lpstr>At Queen Eleanor’s</vt:lpstr>
      <vt:lpstr>At Queen Eleanor’s</vt:lpstr>
      <vt:lpstr>At Queen Eleanor’s</vt:lpstr>
      <vt:lpstr>At Queen Eleanor’s</vt:lpstr>
      <vt:lpstr>RSE</vt:lpstr>
      <vt:lpstr>What does the new statutory guidance cover?</vt:lpstr>
      <vt:lpstr>Right to Withdraw</vt:lpstr>
      <vt:lpstr>Resources for home support</vt:lpstr>
      <vt:lpstr>Church of England</vt:lpstr>
      <vt:lpstr>PSHE co-ordinator &amp; governor</vt:lpstr>
    </vt:vector>
  </TitlesOfParts>
  <Company>Queen Eleanors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D’Amario</dc:creator>
  <cp:lastModifiedBy>L Sinclair</cp:lastModifiedBy>
  <cp:revision>42</cp:revision>
  <dcterms:created xsi:type="dcterms:W3CDTF">2020-03-11T13:56:29Z</dcterms:created>
  <dcterms:modified xsi:type="dcterms:W3CDTF">2020-12-02T13:39:58Z</dcterms:modified>
</cp:coreProperties>
</file>