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87" r:id="rId4"/>
    <p:sldId id="288" r:id="rId5"/>
    <p:sldId id="258" r:id="rId6"/>
    <p:sldId id="259" r:id="rId7"/>
    <p:sldId id="260"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9" r:id="rId32"/>
    <p:sldId id="290" r:id="rId33"/>
    <p:sldId id="29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7" autoAdjust="0"/>
    <p:restoredTop sz="94660"/>
  </p:normalViewPr>
  <p:slideViewPr>
    <p:cSldViewPr snapToGrid="0">
      <p:cViewPr varScale="1">
        <p:scale>
          <a:sx n="115" d="100"/>
          <a:sy n="115" d="100"/>
        </p:scale>
        <p:origin x="14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4/1/2025</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4/1/2025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4/1/2025</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gov.uk/government/uploads/system/uploads/attachment_data/file/244216/English_Glossary.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Year 6 SATs </a:t>
            </a:r>
            <a:br>
              <a:rPr lang="en-GB" dirty="0"/>
            </a:br>
            <a:r>
              <a:rPr lang="en-GB" dirty="0"/>
              <a:t>Parent Meeting</a:t>
            </a:r>
          </a:p>
        </p:txBody>
      </p:sp>
      <p:sp>
        <p:nvSpPr>
          <p:cNvPr id="3" name="Subtitle 2"/>
          <p:cNvSpPr>
            <a:spLocks noGrp="1"/>
          </p:cNvSpPr>
          <p:nvPr>
            <p:ph type="subTitle" idx="1"/>
          </p:nvPr>
        </p:nvSpPr>
        <p:spPr/>
        <p:txBody>
          <a:bodyPr/>
          <a:lstStyle/>
          <a:p>
            <a:r>
              <a:rPr lang="en-GB" dirty="0"/>
              <a:t>Monday </a:t>
            </a:r>
            <a:r>
              <a:rPr lang="en-GB" dirty="0" smtClean="0"/>
              <a:t>12</a:t>
            </a:r>
            <a:r>
              <a:rPr lang="en-GB" baseline="30000" dirty="0" smtClean="0"/>
              <a:t>th</a:t>
            </a:r>
            <a:r>
              <a:rPr lang="en-GB" dirty="0" smtClean="0"/>
              <a:t> </a:t>
            </a:r>
            <a:r>
              <a:rPr lang="en-GB" dirty="0"/>
              <a:t>May – Thursday </a:t>
            </a:r>
            <a:r>
              <a:rPr lang="en-GB" dirty="0" smtClean="0"/>
              <a:t>15</a:t>
            </a:r>
            <a:r>
              <a:rPr lang="en-GB" baseline="30000" dirty="0" smtClean="0"/>
              <a:t>th</a:t>
            </a:r>
            <a:r>
              <a:rPr lang="en-GB" dirty="0" smtClean="0"/>
              <a:t> </a:t>
            </a:r>
            <a:r>
              <a:rPr lang="en-GB" dirty="0"/>
              <a:t>May  </a:t>
            </a:r>
            <a:r>
              <a:rPr lang="en-GB" dirty="0" smtClean="0"/>
              <a:t>2025</a:t>
            </a:r>
            <a:endParaRPr lang="en-GB" dirty="0"/>
          </a:p>
        </p:txBody>
      </p:sp>
    </p:spTree>
    <p:extLst>
      <p:ext uri="{BB962C8B-B14F-4D97-AF65-F5344CB8AC3E}">
        <p14:creationId xmlns:p14="http://schemas.microsoft.com/office/powerpoint/2010/main" val="1232107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reading</a:t>
            </a:r>
          </a:p>
        </p:txBody>
      </p:sp>
      <p:sp>
        <p:nvSpPr>
          <p:cNvPr id="3" name="Subtitle 2"/>
          <p:cNvSpPr>
            <a:spLocks noGrp="1"/>
          </p:cNvSpPr>
          <p:nvPr>
            <p:ph type="subTitle" idx="1"/>
          </p:nvPr>
        </p:nvSpPr>
        <p:spPr/>
        <p:txBody>
          <a:bodyPr/>
          <a:lstStyle/>
          <a:p>
            <a:r>
              <a:rPr lang="en-GB" dirty="0"/>
              <a:t>Expectations in the National Curriculum Tests</a:t>
            </a:r>
          </a:p>
        </p:txBody>
      </p:sp>
    </p:spTree>
    <p:extLst>
      <p:ext uri="{BB962C8B-B14F-4D97-AF65-F5344CB8AC3E}">
        <p14:creationId xmlns:p14="http://schemas.microsoft.com/office/powerpoint/2010/main" val="3741733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Reading</a:t>
            </a:r>
            <a:endParaRPr lang="en-GB" dirty="0"/>
          </a:p>
        </p:txBody>
      </p:sp>
      <p:sp>
        <p:nvSpPr>
          <p:cNvPr id="3" name="Content Placeholder 2"/>
          <p:cNvSpPr>
            <a:spLocks noGrp="1"/>
          </p:cNvSpPr>
          <p:nvPr>
            <p:ph idx="1"/>
          </p:nvPr>
        </p:nvSpPr>
        <p:spPr/>
        <p:txBody>
          <a:bodyPr>
            <a:normAutofit/>
          </a:bodyPr>
          <a:lstStyle/>
          <a:p>
            <a:pPr marL="45720" indent="0">
              <a:buNone/>
            </a:pPr>
            <a:r>
              <a:rPr lang="en-GB" sz="2800" b="1" dirty="0" smtClean="0"/>
              <a:t>The </a:t>
            </a:r>
            <a:r>
              <a:rPr lang="en-GB" sz="2800" b="1" dirty="0"/>
              <a:t>Reading test</a:t>
            </a:r>
          </a:p>
          <a:p>
            <a:r>
              <a:rPr lang="en-GB" sz="2800" dirty="0">
                <a:solidFill>
                  <a:schemeClr val="tx1"/>
                </a:solidFill>
              </a:rPr>
              <a:t>The test consists of a reading booklet containing 3 texts and a separate answer booklet.</a:t>
            </a:r>
          </a:p>
          <a:p>
            <a:r>
              <a:rPr lang="en-GB" sz="2800" dirty="0">
                <a:solidFill>
                  <a:schemeClr val="tx1"/>
                </a:solidFill>
              </a:rPr>
              <a:t>The test will last for 1 hour which includes reading time.</a:t>
            </a:r>
          </a:p>
          <a:p>
            <a:r>
              <a:rPr lang="en-GB" sz="2800" dirty="0">
                <a:solidFill>
                  <a:schemeClr val="tx1"/>
                </a:solidFill>
              </a:rPr>
              <a:t>There will be a mixture of genres of text which may include fiction, non-fiction and poetry. </a:t>
            </a:r>
            <a:endParaRPr lang="en-GB" sz="2800" dirty="0"/>
          </a:p>
        </p:txBody>
      </p:sp>
    </p:spTree>
    <p:extLst>
      <p:ext uri="{BB962C8B-B14F-4D97-AF65-F5344CB8AC3E}">
        <p14:creationId xmlns:p14="http://schemas.microsoft.com/office/powerpoint/2010/main" val="257418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Reading – The SATs Test</a:t>
            </a:r>
          </a:p>
        </p:txBody>
      </p:sp>
      <p:sp>
        <p:nvSpPr>
          <p:cNvPr id="3" name="Content Placeholder 2"/>
          <p:cNvSpPr>
            <a:spLocks noGrp="1"/>
          </p:cNvSpPr>
          <p:nvPr>
            <p:ph idx="1"/>
          </p:nvPr>
        </p:nvSpPr>
        <p:spPr>
          <a:xfrm>
            <a:off x="1143000" y="2057400"/>
            <a:ext cx="10332076" cy="4038600"/>
          </a:xfrm>
        </p:spPr>
        <p:txBody>
          <a:bodyPr>
            <a:noAutofit/>
          </a:bodyPr>
          <a:lstStyle/>
          <a:p>
            <a:r>
              <a:rPr lang="en-GB" sz="2800" dirty="0">
                <a:solidFill>
                  <a:schemeClr val="tx1"/>
                </a:solidFill>
              </a:rPr>
              <a:t>The least-demanding text will come first with the following texts increasing in level of difficulty.</a:t>
            </a:r>
          </a:p>
          <a:p>
            <a:r>
              <a:rPr lang="en-GB" sz="2800" dirty="0">
                <a:solidFill>
                  <a:schemeClr val="tx1"/>
                </a:solidFill>
              </a:rPr>
              <a:t>The questions will emphasise overall understanding/comprehension of the text.</a:t>
            </a:r>
          </a:p>
          <a:p>
            <a:r>
              <a:rPr lang="en-GB" sz="2800" dirty="0">
                <a:solidFill>
                  <a:schemeClr val="tx1"/>
                </a:solidFill>
              </a:rPr>
              <a:t>Pupils can approach the test as they choose. However, we encourage and practise by reading the first question then reading the text to find the answer, answer the question then moving on. </a:t>
            </a:r>
          </a:p>
          <a:p>
            <a:pPr marL="45720" indent="0">
              <a:buNone/>
            </a:pPr>
            <a:endParaRPr lang="en-GB" sz="2800" dirty="0">
              <a:solidFill>
                <a:schemeClr val="tx1"/>
              </a:solidFill>
            </a:endParaRPr>
          </a:p>
        </p:txBody>
      </p:sp>
    </p:spTree>
    <p:extLst>
      <p:ext uri="{BB962C8B-B14F-4D97-AF65-F5344CB8AC3E}">
        <p14:creationId xmlns:p14="http://schemas.microsoft.com/office/powerpoint/2010/main" val="3181861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Reading – The SATs Test</a:t>
            </a:r>
          </a:p>
        </p:txBody>
      </p:sp>
      <p:sp>
        <p:nvSpPr>
          <p:cNvPr id="3" name="Content Placeholder 2"/>
          <p:cNvSpPr>
            <a:spLocks noGrp="1"/>
          </p:cNvSpPr>
          <p:nvPr>
            <p:ph idx="1"/>
          </p:nvPr>
        </p:nvSpPr>
        <p:spPr/>
        <p:txBody>
          <a:bodyPr>
            <a:normAutofit/>
          </a:bodyPr>
          <a:lstStyle/>
          <a:p>
            <a:r>
              <a:rPr lang="en-GB" sz="2800" dirty="0">
                <a:solidFill>
                  <a:schemeClr val="tx1"/>
                </a:solidFill>
              </a:rPr>
              <a:t>We are not able to read, explain or re-phrase anything for the children in this test, other than the general instructions to ensure that they understand these.</a:t>
            </a:r>
          </a:p>
          <a:p>
            <a:r>
              <a:rPr lang="en-GB" sz="2800" dirty="0">
                <a:solidFill>
                  <a:schemeClr val="tx1"/>
                </a:solidFill>
              </a:rPr>
              <a:t>The questions are worth a total of 50 marks with some questions being awarded between 1 and 3 marks.</a:t>
            </a:r>
          </a:p>
          <a:p>
            <a:endParaRPr lang="en-GB" sz="2800" dirty="0"/>
          </a:p>
        </p:txBody>
      </p:sp>
    </p:spTree>
    <p:extLst>
      <p:ext uri="{BB962C8B-B14F-4D97-AF65-F5344CB8AC3E}">
        <p14:creationId xmlns:p14="http://schemas.microsoft.com/office/powerpoint/2010/main" val="3888630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051" y="0"/>
            <a:ext cx="9875520" cy="1356360"/>
          </a:xfrm>
        </p:spPr>
        <p:txBody>
          <a:bodyPr/>
          <a:lstStyle/>
          <a:p>
            <a:pPr algn="ctr"/>
            <a:r>
              <a:rPr lang="en-GB" dirty="0"/>
              <a:t>Question Types</a:t>
            </a:r>
          </a:p>
        </p:txBody>
      </p:sp>
      <p:sp>
        <p:nvSpPr>
          <p:cNvPr id="3" name="Content Placeholder 2"/>
          <p:cNvSpPr>
            <a:spLocks noGrp="1"/>
          </p:cNvSpPr>
          <p:nvPr>
            <p:ph idx="1"/>
          </p:nvPr>
        </p:nvSpPr>
        <p:spPr>
          <a:xfrm>
            <a:off x="950160" y="980483"/>
            <a:ext cx="10093411" cy="4401207"/>
          </a:xfrm>
        </p:spPr>
        <p:txBody>
          <a:bodyPr>
            <a:noAutofit/>
          </a:bodyPr>
          <a:lstStyle/>
          <a:p>
            <a:pPr marL="45720" indent="0">
              <a:buNone/>
            </a:pPr>
            <a:r>
              <a:rPr lang="en-GB" sz="2400" b="1" u="sng" dirty="0"/>
              <a:t>The test will cover a range of reading skills, including:</a:t>
            </a:r>
            <a:endParaRPr lang="en-GB" sz="2400" b="1" dirty="0"/>
          </a:p>
          <a:p>
            <a:r>
              <a:rPr lang="en-GB" sz="2400" b="1" u="sng" dirty="0"/>
              <a:t>Decoding words </a:t>
            </a:r>
            <a:r>
              <a:rPr lang="en-GB" sz="2400" dirty="0"/>
              <a:t>–</a:t>
            </a:r>
            <a:r>
              <a:rPr lang="en-GB" sz="2400" b="1" u="sng" dirty="0"/>
              <a:t> </a:t>
            </a:r>
            <a:r>
              <a:rPr lang="en-GB" sz="2400" dirty="0">
                <a:solidFill>
                  <a:schemeClr val="tx1"/>
                </a:solidFill>
              </a:rPr>
              <a:t>understanding what words mean, using the context to help them.</a:t>
            </a:r>
          </a:p>
          <a:p>
            <a:r>
              <a:rPr lang="en-GB" sz="2400" b="1" u="sng" dirty="0"/>
              <a:t>Comprehension </a:t>
            </a:r>
            <a:r>
              <a:rPr lang="en-GB" sz="2400" dirty="0"/>
              <a:t>–</a:t>
            </a:r>
            <a:r>
              <a:rPr lang="en-GB" sz="2400" b="1" u="sng" dirty="0">
                <a:solidFill>
                  <a:schemeClr val="tx1"/>
                </a:solidFill>
              </a:rPr>
              <a:t> </a:t>
            </a:r>
            <a:r>
              <a:rPr lang="en-GB" sz="2400" dirty="0">
                <a:solidFill>
                  <a:schemeClr val="tx1"/>
                </a:solidFill>
              </a:rPr>
              <a:t>summarise, retrieve, explain and sequence information from the text.</a:t>
            </a:r>
          </a:p>
          <a:p>
            <a:r>
              <a:rPr lang="en-GB" sz="2400" b="1" u="sng" dirty="0"/>
              <a:t>Inference </a:t>
            </a:r>
            <a:r>
              <a:rPr lang="en-GB" sz="2400" dirty="0"/>
              <a:t>– </a:t>
            </a:r>
            <a:r>
              <a:rPr lang="en-GB" sz="2400" dirty="0">
                <a:solidFill>
                  <a:schemeClr val="tx1"/>
                </a:solidFill>
              </a:rPr>
              <a:t>use the clues and what they know about situations to suggest likely outcomes/actions, including predicting, and explaining characters’ thoughts, actions and feelings.</a:t>
            </a:r>
          </a:p>
          <a:p>
            <a:r>
              <a:rPr lang="en-GB" sz="2400" dirty="0">
                <a:solidFill>
                  <a:schemeClr val="tx1"/>
                </a:solidFill>
              </a:rPr>
              <a:t>Understanding the </a:t>
            </a:r>
            <a:r>
              <a:rPr lang="en-GB" sz="2400" b="1" u="sng" dirty="0"/>
              <a:t>writer’s use of language </a:t>
            </a:r>
            <a:r>
              <a:rPr lang="en-GB" sz="2400" dirty="0">
                <a:solidFill>
                  <a:schemeClr val="tx1"/>
                </a:solidFill>
              </a:rPr>
              <a:t>to create an effect or impact the reader.</a:t>
            </a:r>
          </a:p>
          <a:p>
            <a:r>
              <a:rPr lang="en-GB" sz="2400" b="1" u="sng" dirty="0"/>
              <a:t>Themes and Conventions </a:t>
            </a:r>
            <a:r>
              <a:rPr lang="en-GB" sz="2400" dirty="0"/>
              <a:t>– </a:t>
            </a:r>
            <a:r>
              <a:rPr lang="en-GB" sz="2400" dirty="0">
                <a:solidFill>
                  <a:schemeClr val="tx1"/>
                </a:solidFill>
              </a:rPr>
              <a:t>why certain types of writing are like they are, themes or changes within a text.</a:t>
            </a:r>
          </a:p>
          <a:p>
            <a:endParaRPr lang="en-GB" sz="2800" dirty="0"/>
          </a:p>
        </p:txBody>
      </p:sp>
    </p:spTree>
    <p:extLst>
      <p:ext uri="{BB962C8B-B14F-4D97-AF65-F5344CB8AC3E}">
        <p14:creationId xmlns:p14="http://schemas.microsoft.com/office/powerpoint/2010/main" val="2059821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Reading – Question Examples</a:t>
            </a:r>
            <a:br>
              <a:rPr lang="en-GB" dirty="0"/>
            </a:br>
            <a:r>
              <a:rPr lang="en-GB" b="1" u="sng" dirty="0"/>
              <a:t>Multiple Choice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65" y="1880470"/>
            <a:ext cx="5980723"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241" y="1880470"/>
            <a:ext cx="6045700" cy="4570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283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Reading – Question Examples</a:t>
            </a:r>
            <a:br>
              <a:rPr lang="en-GB" dirty="0"/>
            </a:br>
            <a:r>
              <a:rPr lang="en-GB" b="1" u="sng" dirty="0"/>
              <a:t>Ranking or Ordering</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3686" y="1865726"/>
            <a:ext cx="5834845" cy="4305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3733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Reading – Question Examples</a:t>
            </a:r>
            <a:br>
              <a:rPr lang="en-GB" dirty="0"/>
            </a:br>
            <a:r>
              <a:rPr lang="en-GB" b="1" u="sng" dirty="0"/>
              <a:t>Matching</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712" y="2329059"/>
            <a:ext cx="7648575"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4571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Reading – Question Examples</a:t>
            </a:r>
            <a:br>
              <a:rPr lang="en-GB" dirty="0"/>
            </a:br>
            <a:r>
              <a:rPr lang="en-GB" b="1" u="sng" dirty="0"/>
              <a:t>Find and Copy</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557" y="2747506"/>
            <a:ext cx="8410575"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1756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Reading – Question Examples</a:t>
            </a:r>
            <a:br>
              <a:rPr lang="en-GB" dirty="0"/>
            </a:br>
            <a:r>
              <a:rPr lang="en-GB" b="1" u="sng" dirty="0"/>
              <a:t>Short Response</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942" y="2179584"/>
            <a:ext cx="7461990" cy="4346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523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SATs Timetable</a:t>
            </a:r>
          </a:p>
        </p:txBody>
      </p:sp>
      <p:graphicFrame>
        <p:nvGraphicFramePr>
          <p:cNvPr id="3" name="Table 2">
            <a:extLst>
              <a:ext uri="{FF2B5EF4-FFF2-40B4-BE49-F238E27FC236}">
                <a16:creationId xmlns:a16="http://schemas.microsoft.com/office/drawing/2014/main" id="{F2D33B72-E057-45D0-82B0-A8197E3F5012}"/>
              </a:ext>
            </a:extLst>
          </p:cNvPr>
          <p:cNvGraphicFramePr>
            <a:graphicFrameLocks noGrp="1"/>
          </p:cNvGraphicFramePr>
          <p:nvPr>
            <p:extLst>
              <p:ext uri="{D42A27DB-BD31-4B8C-83A1-F6EECF244321}">
                <p14:modId xmlns:p14="http://schemas.microsoft.com/office/powerpoint/2010/main" val="2796647358"/>
              </p:ext>
            </p:extLst>
          </p:nvPr>
        </p:nvGraphicFramePr>
        <p:xfrm>
          <a:off x="1014454" y="1674411"/>
          <a:ext cx="8301824" cy="4024024"/>
        </p:xfrm>
        <a:graphic>
          <a:graphicData uri="http://schemas.openxmlformats.org/drawingml/2006/table">
            <a:tbl>
              <a:tblPr/>
              <a:tblGrid>
                <a:gridCol w="4150912">
                  <a:extLst>
                    <a:ext uri="{9D8B030D-6E8A-4147-A177-3AD203B41FA5}">
                      <a16:colId xmlns:a16="http://schemas.microsoft.com/office/drawing/2014/main" val="1752015583"/>
                    </a:ext>
                  </a:extLst>
                </a:gridCol>
                <a:gridCol w="4150912">
                  <a:extLst>
                    <a:ext uri="{9D8B030D-6E8A-4147-A177-3AD203B41FA5}">
                      <a16:colId xmlns:a16="http://schemas.microsoft.com/office/drawing/2014/main" val="887492621"/>
                    </a:ext>
                  </a:extLst>
                </a:gridCol>
              </a:tblGrid>
              <a:tr h="531475">
                <a:tc>
                  <a:txBody>
                    <a:bodyPr/>
                    <a:lstStyle/>
                    <a:p>
                      <a:pPr algn="l" fontAlgn="t"/>
                      <a:r>
                        <a:rPr lang="en-GB" b="1">
                          <a:solidFill>
                            <a:srgbClr val="202124"/>
                          </a:solidFill>
                          <a:effectLst/>
                          <a:latin typeface="Calibri" panose="020F0502020204030204" pitchFamily="34" charset="0"/>
                          <a:cs typeface="Calibri" panose="020F0502020204030204" pitchFamily="34" charset="0"/>
                        </a:rPr>
                        <a:t>Date</a:t>
                      </a:r>
                    </a:p>
                  </a:txBody>
                  <a:tcPr marR="95250" marT="76200" marB="76200">
                    <a:lnL>
                      <a:noFill/>
                    </a:lnL>
                    <a:lnR>
                      <a:noFill/>
                    </a:lnR>
                    <a:lnT>
                      <a:noFill/>
                    </a:lnT>
                    <a:lnB w="9525" cap="flat" cmpd="sng" algn="ctr">
                      <a:solidFill>
                        <a:srgbClr val="DADCE0"/>
                      </a:solidFill>
                      <a:prstDash val="solid"/>
                      <a:round/>
                      <a:headEnd type="none" w="med" len="med"/>
                      <a:tailEnd type="none" w="med" len="med"/>
                    </a:lnB>
                    <a:solidFill>
                      <a:srgbClr val="FFFFFF"/>
                    </a:solidFill>
                  </a:tcPr>
                </a:tc>
                <a:tc>
                  <a:txBody>
                    <a:bodyPr/>
                    <a:lstStyle/>
                    <a:p>
                      <a:pPr algn="l" fontAlgn="t"/>
                      <a:r>
                        <a:rPr lang="en-GB" b="1" dirty="0">
                          <a:solidFill>
                            <a:srgbClr val="202124"/>
                          </a:solidFill>
                          <a:effectLst/>
                          <a:latin typeface="Calibri" panose="020F0502020204030204" pitchFamily="34" charset="0"/>
                          <a:cs typeface="Calibri" panose="020F0502020204030204" pitchFamily="34" charset="0"/>
                        </a:rPr>
                        <a:t>Test</a:t>
                      </a:r>
                    </a:p>
                  </a:txBody>
                  <a:tcPr marL="95250" marR="95250" marT="76200" marB="76200">
                    <a:lnL>
                      <a:noFill/>
                    </a:lnL>
                    <a:lnR>
                      <a:noFill/>
                    </a:lnR>
                    <a:lnT>
                      <a:noFill/>
                    </a:lnT>
                    <a:lnB w="9525" cap="flat" cmpd="sng" algn="ctr">
                      <a:solidFill>
                        <a:srgbClr val="DADCE0"/>
                      </a:solidFill>
                      <a:prstDash val="solid"/>
                      <a:round/>
                      <a:headEnd type="none" w="med" len="med"/>
                      <a:tailEnd type="none" w="med" len="med"/>
                    </a:lnB>
                    <a:solidFill>
                      <a:srgbClr val="FFFFFF"/>
                    </a:solidFill>
                  </a:tcPr>
                </a:tc>
                <a:extLst>
                  <a:ext uri="{0D108BD9-81ED-4DB2-BD59-A6C34878D82A}">
                    <a16:rowId xmlns:a16="http://schemas.microsoft.com/office/drawing/2014/main" val="3402271692"/>
                  </a:ext>
                </a:extLst>
              </a:tr>
              <a:tr h="1556462">
                <a:tc>
                  <a:txBody>
                    <a:bodyPr/>
                    <a:lstStyle/>
                    <a:p>
                      <a:r>
                        <a:rPr lang="en-GB" sz="2000" dirty="0">
                          <a:effectLst/>
                          <a:latin typeface="Calibri" panose="020F0502020204030204" pitchFamily="34" charset="0"/>
                          <a:cs typeface="Calibri" panose="020F0502020204030204" pitchFamily="34" charset="0"/>
                        </a:rPr>
                        <a:t>Monday </a:t>
                      </a:r>
                      <a:r>
                        <a:rPr lang="en-GB" sz="2000" dirty="0" smtClean="0">
                          <a:effectLst/>
                          <a:latin typeface="Calibri" panose="020F0502020204030204" pitchFamily="34" charset="0"/>
                          <a:cs typeface="Calibri" panose="020F0502020204030204" pitchFamily="34" charset="0"/>
                        </a:rPr>
                        <a:t>12 </a:t>
                      </a:r>
                      <a:r>
                        <a:rPr lang="en-GB" sz="2000" dirty="0">
                          <a:effectLst/>
                          <a:latin typeface="Calibri" panose="020F0502020204030204" pitchFamily="34" charset="0"/>
                          <a:cs typeface="Calibri" panose="020F0502020204030204" pitchFamily="34" charset="0"/>
                        </a:rPr>
                        <a:t>May </a:t>
                      </a:r>
                      <a:r>
                        <a:rPr lang="en-GB" sz="2000" dirty="0" smtClean="0">
                          <a:effectLst/>
                          <a:latin typeface="Calibri" panose="020F0502020204030204" pitchFamily="34" charset="0"/>
                          <a:cs typeface="Calibri" panose="020F0502020204030204" pitchFamily="34" charset="0"/>
                        </a:rPr>
                        <a:t>2025</a:t>
                      </a:r>
                      <a:endParaRPr lang="en-GB" sz="2000" dirty="0">
                        <a:effectLst/>
                        <a:latin typeface="Calibri" panose="020F0502020204030204" pitchFamily="34" charset="0"/>
                        <a:cs typeface="Calibri" panose="020F0502020204030204" pitchFamily="34" charset="0"/>
                      </a:endParaRPr>
                    </a:p>
                  </a:txBody>
                  <a:tcPr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tc>
                  <a:txBody>
                    <a:bodyPr/>
                    <a:lstStyle/>
                    <a:p>
                      <a:r>
                        <a:rPr lang="sv-SE" sz="2000" dirty="0">
                          <a:effectLst/>
                          <a:latin typeface="Calibri" panose="020F0502020204030204" pitchFamily="34" charset="0"/>
                          <a:cs typeface="Calibri" panose="020F0502020204030204" pitchFamily="34" charset="0"/>
                        </a:rPr>
                        <a:t>Grammar, Punctuation &amp; Spelling - Paper 1 Grammar, Punctuation </a:t>
                      </a:r>
                      <a:r>
                        <a:rPr lang="sv-SE" sz="2000" dirty="0" smtClean="0">
                          <a:effectLst/>
                          <a:latin typeface="Calibri" panose="020F0502020204030204" pitchFamily="34" charset="0"/>
                          <a:cs typeface="Calibri" panose="020F0502020204030204" pitchFamily="34" charset="0"/>
                        </a:rPr>
                        <a:t>&amp; Spelling</a:t>
                      </a:r>
                    </a:p>
                    <a:p>
                      <a:r>
                        <a:rPr lang="sv-SE" sz="2000" dirty="0" smtClean="0">
                          <a:effectLst/>
                          <a:latin typeface="Calibri" panose="020F0502020204030204" pitchFamily="34" charset="0"/>
                          <a:cs typeface="Calibri" panose="020F0502020204030204" pitchFamily="34" charset="0"/>
                        </a:rPr>
                        <a:t>Paper 2 Spelling </a:t>
                      </a:r>
                      <a:endParaRPr lang="sv-SE" sz="2000" dirty="0">
                        <a:effectLst/>
                        <a:latin typeface="Calibri" panose="020F0502020204030204" pitchFamily="34" charset="0"/>
                        <a:cs typeface="Calibri" panose="020F0502020204030204" pitchFamily="34" charset="0"/>
                      </a:endParaRPr>
                    </a:p>
                  </a:txBody>
                  <a:tcPr marL="95250"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extLst>
                  <a:ext uri="{0D108BD9-81ED-4DB2-BD59-A6C34878D82A}">
                    <a16:rowId xmlns:a16="http://schemas.microsoft.com/office/drawing/2014/main" val="2022470746"/>
                  </a:ext>
                </a:extLst>
              </a:tr>
              <a:tr h="531475">
                <a:tc>
                  <a:txBody>
                    <a:bodyPr/>
                    <a:lstStyle/>
                    <a:p>
                      <a:r>
                        <a:rPr lang="en-GB" sz="2000" dirty="0">
                          <a:effectLst/>
                          <a:latin typeface="Calibri" panose="020F0502020204030204" pitchFamily="34" charset="0"/>
                          <a:cs typeface="Calibri" panose="020F0502020204030204" pitchFamily="34" charset="0"/>
                        </a:rPr>
                        <a:t>Tuesday </a:t>
                      </a:r>
                      <a:r>
                        <a:rPr lang="en-GB" sz="2000" dirty="0" smtClean="0">
                          <a:effectLst/>
                          <a:latin typeface="Calibri" panose="020F0502020204030204" pitchFamily="34" charset="0"/>
                          <a:cs typeface="Calibri" panose="020F0502020204030204" pitchFamily="34" charset="0"/>
                        </a:rPr>
                        <a:t>13 </a:t>
                      </a:r>
                      <a:r>
                        <a:rPr lang="en-GB" sz="2000" dirty="0">
                          <a:effectLst/>
                          <a:latin typeface="Calibri" panose="020F0502020204030204" pitchFamily="34" charset="0"/>
                          <a:cs typeface="Calibri" panose="020F0502020204030204" pitchFamily="34" charset="0"/>
                        </a:rPr>
                        <a:t>May </a:t>
                      </a:r>
                      <a:r>
                        <a:rPr lang="en-GB" sz="2000" dirty="0" smtClean="0">
                          <a:effectLst/>
                          <a:latin typeface="Calibri" panose="020F0502020204030204" pitchFamily="34" charset="0"/>
                          <a:cs typeface="Calibri" panose="020F0502020204030204" pitchFamily="34" charset="0"/>
                        </a:rPr>
                        <a:t>2025</a:t>
                      </a:r>
                      <a:endParaRPr lang="en-GB" sz="2000" dirty="0">
                        <a:effectLst/>
                        <a:latin typeface="Calibri" panose="020F0502020204030204" pitchFamily="34" charset="0"/>
                        <a:cs typeface="Calibri" panose="020F0502020204030204" pitchFamily="34" charset="0"/>
                      </a:endParaRPr>
                    </a:p>
                  </a:txBody>
                  <a:tcPr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tc>
                  <a:txBody>
                    <a:bodyPr/>
                    <a:lstStyle/>
                    <a:p>
                      <a:r>
                        <a:rPr lang="en-GB" sz="2000" dirty="0">
                          <a:effectLst/>
                          <a:latin typeface="Calibri" panose="020F0502020204030204" pitchFamily="34" charset="0"/>
                          <a:cs typeface="Calibri" panose="020F0502020204030204" pitchFamily="34" charset="0"/>
                        </a:rPr>
                        <a:t>English Reading</a:t>
                      </a:r>
                    </a:p>
                  </a:txBody>
                  <a:tcPr marL="95250"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extLst>
                  <a:ext uri="{0D108BD9-81ED-4DB2-BD59-A6C34878D82A}">
                    <a16:rowId xmlns:a16="http://schemas.microsoft.com/office/drawing/2014/main" val="3611209429"/>
                  </a:ext>
                </a:extLst>
              </a:tr>
              <a:tr h="873137">
                <a:tc>
                  <a:txBody>
                    <a:bodyPr/>
                    <a:lstStyle/>
                    <a:p>
                      <a:r>
                        <a:rPr lang="en-GB" sz="2000" dirty="0">
                          <a:effectLst/>
                          <a:latin typeface="Calibri" panose="020F0502020204030204" pitchFamily="34" charset="0"/>
                          <a:cs typeface="Calibri" panose="020F0502020204030204" pitchFamily="34" charset="0"/>
                        </a:rPr>
                        <a:t>Wednesday </a:t>
                      </a:r>
                      <a:r>
                        <a:rPr lang="en-GB" sz="2000" dirty="0" smtClean="0">
                          <a:effectLst/>
                          <a:latin typeface="Calibri" panose="020F0502020204030204" pitchFamily="34" charset="0"/>
                          <a:cs typeface="Calibri" panose="020F0502020204030204" pitchFamily="34" charset="0"/>
                        </a:rPr>
                        <a:t>14 </a:t>
                      </a:r>
                      <a:r>
                        <a:rPr lang="en-GB" sz="2000" dirty="0">
                          <a:effectLst/>
                          <a:latin typeface="Calibri" panose="020F0502020204030204" pitchFamily="34" charset="0"/>
                          <a:cs typeface="Calibri" panose="020F0502020204030204" pitchFamily="34" charset="0"/>
                        </a:rPr>
                        <a:t>May </a:t>
                      </a:r>
                      <a:r>
                        <a:rPr lang="en-GB" sz="2000" dirty="0" smtClean="0">
                          <a:effectLst/>
                          <a:latin typeface="Calibri" panose="020F0502020204030204" pitchFamily="34" charset="0"/>
                          <a:cs typeface="Calibri" panose="020F0502020204030204" pitchFamily="34" charset="0"/>
                        </a:rPr>
                        <a:t>2025</a:t>
                      </a:r>
                      <a:endParaRPr lang="en-GB" sz="2000" dirty="0">
                        <a:effectLst/>
                        <a:latin typeface="Calibri" panose="020F0502020204030204" pitchFamily="34" charset="0"/>
                        <a:cs typeface="Calibri" panose="020F0502020204030204" pitchFamily="34" charset="0"/>
                      </a:endParaRPr>
                    </a:p>
                  </a:txBody>
                  <a:tcPr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tc>
                  <a:txBody>
                    <a:bodyPr/>
                    <a:lstStyle/>
                    <a:p>
                      <a:r>
                        <a:rPr lang="en-GB" sz="2000" dirty="0">
                          <a:effectLst/>
                          <a:latin typeface="Calibri" panose="020F0502020204030204" pitchFamily="34" charset="0"/>
                          <a:cs typeface="Calibri" panose="020F0502020204030204" pitchFamily="34" charset="0"/>
                        </a:rPr>
                        <a:t>Maths Paper 1 (</a:t>
                      </a:r>
                      <a:r>
                        <a:rPr lang="en-GB" sz="2000" dirty="0" smtClean="0">
                          <a:effectLst/>
                          <a:latin typeface="Calibri" panose="020F0502020204030204" pitchFamily="34" charset="0"/>
                          <a:cs typeface="Calibri" panose="020F0502020204030204" pitchFamily="34" charset="0"/>
                        </a:rPr>
                        <a:t>Arithmetic)</a:t>
                      </a:r>
                    </a:p>
                    <a:p>
                      <a:r>
                        <a:rPr lang="en-GB" sz="2000" dirty="0" smtClean="0">
                          <a:effectLst/>
                          <a:latin typeface="Calibri" panose="020F0502020204030204" pitchFamily="34" charset="0"/>
                          <a:cs typeface="Calibri" panose="020F0502020204030204" pitchFamily="34" charset="0"/>
                        </a:rPr>
                        <a:t>Maths </a:t>
                      </a:r>
                      <a:r>
                        <a:rPr lang="en-GB" sz="2000" dirty="0">
                          <a:effectLst/>
                          <a:latin typeface="Calibri" panose="020F0502020204030204" pitchFamily="34" charset="0"/>
                          <a:cs typeface="Calibri" panose="020F0502020204030204" pitchFamily="34" charset="0"/>
                        </a:rPr>
                        <a:t>Paper 2 (Reasoning)</a:t>
                      </a:r>
                    </a:p>
                  </a:txBody>
                  <a:tcPr marL="95250"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extLst>
                  <a:ext uri="{0D108BD9-81ED-4DB2-BD59-A6C34878D82A}">
                    <a16:rowId xmlns:a16="http://schemas.microsoft.com/office/drawing/2014/main" val="3653551585"/>
                  </a:ext>
                </a:extLst>
              </a:tr>
              <a:tr h="531475">
                <a:tc>
                  <a:txBody>
                    <a:bodyPr/>
                    <a:lstStyle/>
                    <a:p>
                      <a:r>
                        <a:rPr lang="en-GB" sz="2000" dirty="0">
                          <a:effectLst/>
                          <a:latin typeface="Calibri" panose="020F0502020204030204" pitchFamily="34" charset="0"/>
                          <a:cs typeface="Calibri" panose="020F0502020204030204" pitchFamily="34" charset="0"/>
                        </a:rPr>
                        <a:t>Thursday </a:t>
                      </a:r>
                      <a:r>
                        <a:rPr lang="en-GB" sz="2000" dirty="0" smtClean="0">
                          <a:effectLst/>
                          <a:latin typeface="Calibri" panose="020F0502020204030204" pitchFamily="34" charset="0"/>
                          <a:cs typeface="Calibri" panose="020F0502020204030204" pitchFamily="34" charset="0"/>
                        </a:rPr>
                        <a:t>15 </a:t>
                      </a:r>
                      <a:r>
                        <a:rPr lang="en-GB" sz="2000">
                          <a:effectLst/>
                          <a:latin typeface="Calibri" panose="020F0502020204030204" pitchFamily="34" charset="0"/>
                          <a:cs typeface="Calibri" panose="020F0502020204030204" pitchFamily="34" charset="0"/>
                        </a:rPr>
                        <a:t>May </a:t>
                      </a:r>
                      <a:r>
                        <a:rPr lang="en-GB" sz="2000" smtClean="0">
                          <a:effectLst/>
                          <a:latin typeface="Calibri" panose="020F0502020204030204" pitchFamily="34" charset="0"/>
                          <a:cs typeface="Calibri" panose="020F0502020204030204" pitchFamily="34" charset="0"/>
                        </a:rPr>
                        <a:t>2025</a:t>
                      </a:r>
                      <a:endParaRPr lang="en-GB" sz="2000" dirty="0">
                        <a:effectLst/>
                        <a:latin typeface="Calibri" panose="020F0502020204030204" pitchFamily="34" charset="0"/>
                        <a:cs typeface="Calibri" panose="020F0502020204030204" pitchFamily="34" charset="0"/>
                      </a:endParaRPr>
                    </a:p>
                  </a:txBody>
                  <a:tcPr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tc>
                  <a:txBody>
                    <a:bodyPr/>
                    <a:lstStyle/>
                    <a:p>
                      <a:r>
                        <a:rPr lang="en-GB" sz="2000" dirty="0">
                          <a:effectLst/>
                          <a:latin typeface="Calibri" panose="020F0502020204030204" pitchFamily="34" charset="0"/>
                          <a:cs typeface="Calibri" panose="020F0502020204030204" pitchFamily="34" charset="0"/>
                        </a:rPr>
                        <a:t>Maths Paper 3 (Reasoning)</a:t>
                      </a:r>
                    </a:p>
                  </a:txBody>
                  <a:tcPr marL="95250" marR="95250" marT="76200" marB="76200"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solidFill>
                      <a:srgbClr val="FFFFFF"/>
                    </a:solidFill>
                  </a:tcPr>
                </a:tc>
                <a:extLst>
                  <a:ext uri="{0D108BD9-81ED-4DB2-BD59-A6C34878D82A}">
                    <a16:rowId xmlns:a16="http://schemas.microsoft.com/office/drawing/2014/main" val="3580966881"/>
                  </a:ext>
                </a:extLst>
              </a:tr>
            </a:tbl>
          </a:graphicData>
        </a:graphic>
      </p:graphicFrame>
    </p:spTree>
    <p:extLst>
      <p:ext uri="{BB962C8B-B14F-4D97-AF65-F5344CB8AC3E}">
        <p14:creationId xmlns:p14="http://schemas.microsoft.com/office/powerpoint/2010/main" val="1760925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578" y="255401"/>
            <a:ext cx="9875520" cy="1356360"/>
          </a:xfrm>
        </p:spPr>
        <p:txBody>
          <a:bodyPr/>
          <a:lstStyle/>
          <a:p>
            <a:pPr algn="ctr"/>
            <a:r>
              <a:rPr lang="en-GB" dirty="0"/>
              <a:t>Reading – Question Examples</a:t>
            </a:r>
            <a:br>
              <a:rPr lang="en-GB" dirty="0"/>
            </a:br>
            <a:r>
              <a:rPr lang="en-GB" b="1" u="sng" dirty="0"/>
              <a:t>Longer Response</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79" y="1480778"/>
            <a:ext cx="4892262" cy="5051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914368" y="1741211"/>
            <a:ext cx="4709786" cy="5786199"/>
          </a:xfrm>
          <a:prstGeom prst="rect">
            <a:avLst/>
          </a:prstGeom>
        </p:spPr>
        <p:txBody>
          <a:bodyPr wrap="square">
            <a:spAutoFit/>
          </a:bodyPr>
          <a:lstStyle/>
          <a:p>
            <a:pPr marL="457200" indent="-457200">
              <a:buFont typeface="Arial" pitchFamily="34" charset="0"/>
              <a:buChar char="•"/>
            </a:pPr>
            <a:r>
              <a:rPr lang="en-GB" sz="2800" dirty="0"/>
              <a:t>These questions are worth the most marks</a:t>
            </a:r>
          </a:p>
          <a:p>
            <a:pPr marL="457200" indent="-457200">
              <a:buFont typeface="Arial" pitchFamily="34" charset="0"/>
              <a:buChar char="•"/>
            </a:pPr>
            <a:r>
              <a:rPr lang="en-GB" sz="2800" dirty="0"/>
              <a:t>You are awarded marks for number of points or amount of evidence.</a:t>
            </a:r>
          </a:p>
          <a:p>
            <a:pPr marL="457200" indent="-457200">
              <a:buFont typeface="Arial" pitchFamily="34" charset="0"/>
              <a:buChar char="•"/>
            </a:pPr>
            <a:r>
              <a:rPr lang="en-GB" sz="2800" dirty="0"/>
              <a:t>3 marks  - 3 reasons or 2 with evidence from text.</a:t>
            </a:r>
          </a:p>
          <a:p>
            <a:pPr marL="457200" indent="-457200">
              <a:buFont typeface="Arial" pitchFamily="34" charset="0"/>
              <a:buChar char="•"/>
            </a:pPr>
            <a:r>
              <a:rPr lang="en-GB" sz="2800" dirty="0"/>
              <a:t>2 marks – 2 reasons or 1 with evidence from text.</a:t>
            </a:r>
          </a:p>
          <a:p>
            <a:pPr marL="457200" indent="-457200">
              <a:buFont typeface="Arial" pitchFamily="34" charset="0"/>
              <a:buChar char="•"/>
            </a:pPr>
            <a:r>
              <a:rPr lang="en-GB" sz="2800" dirty="0"/>
              <a:t>1 mark – 1 reason</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966927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630" y="233819"/>
            <a:ext cx="9875520" cy="1356360"/>
          </a:xfrm>
        </p:spPr>
        <p:txBody>
          <a:bodyPr/>
          <a:lstStyle/>
          <a:p>
            <a:pPr algn="ctr"/>
            <a:r>
              <a:rPr lang="en-GB" b="1" dirty="0"/>
              <a:t>P.E.E</a:t>
            </a:r>
            <a:r>
              <a:rPr lang="en-GB" dirty="0"/>
              <a:t> – Longer Answer Structure</a:t>
            </a:r>
          </a:p>
        </p:txBody>
      </p:sp>
      <p:sp>
        <p:nvSpPr>
          <p:cNvPr id="3" name="Content Placeholder 2"/>
          <p:cNvSpPr>
            <a:spLocks noGrp="1"/>
          </p:cNvSpPr>
          <p:nvPr>
            <p:ph idx="1"/>
          </p:nvPr>
        </p:nvSpPr>
        <p:spPr>
          <a:xfrm>
            <a:off x="1143000" y="1565753"/>
            <a:ext cx="9872871" cy="4530247"/>
          </a:xfrm>
        </p:spPr>
        <p:txBody>
          <a:bodyPr>
            <a:normAutofit fontScale="77500" lnSpcReduction="20000"/>
          </a:bodyPr>
          <a:lstStyle/>
          <a:p>
            <a:r>
              <a:rPr lang="en-GB" sz="2800" dirty="0"/>
              <a:t>POINT</a:t>
            </a:r>
          </a:p>
          <a:p>
            <a:pPr marL="45720" indent="0">
              <a:buNone/>
            </a:pPr>
            <a:r>
              <a:rPr lang="en-GB" sz="2800" dirty="0"/>
              <a:t>Make the point</a:t>
            </a:r>
          </a:p>
          <a:p>
            <a:pPr marL="45720" indent="0">
              <a:buNone/>
            </a:pPr>
            <a:r>
              <a:rPr lang="en-GB" sz="2800" dirty="0">
                <a:solidFill>
                  <a:schemeClr val="tx1"/>
                </a:solidFill>
              </a:rPr>
              <a:t>I think that…</a:t>
            </a:r>
            <a:r>
              <a:rPr lang="en-GB" sz="2800" dirty="0"/>
              <a:t>the character is angry</a:t>
            </a:r>
          </a:p>
          <a:p>
            <a:pPr marL="45720" indent="0">
              <a:buNone/>
            </a:pPr>
            <a:endParaRPr lang="en-GB" sz="2800" dirty="0"/>
          </a:p>
          <a:p>
            <a:r>
              <a:rPr lang="en-GB" sz="2800" dirty="0"/>
              <a:t>EVIDENCE</a:t>
            </a:r>
          </a:p>
          <a:p>
            <a:pPr marL="45720" indent="0">
              <a:buNone/>
            </a:pPr>
            <a:r>
              <a:rPr lang="en-GB" sz="2800" dirty="0"/>
              <a:t>Provide the evidence</a:t>
            </a:r>
          </a:p>
          <a:p>
            <a:pPr marL="45720" indent="0">
              <a:buNone/>
            </a:pPr>
            <a:r>
              <a:rPr lang="en-GB" sz="2800" dirty="0">
                <a:solidFill>
                  <a:schemeClr val="tx1"/>
                </a:solidFill>
              </a:rPr>
              <a:t>because the text says….</a:t>
            </a:r>
            <a:r>
              <a:rPr lang="en-GB" sz="2800" dirty="0"/>
              <a:t>that he shook with rage</a:t>
            </a:r>
          </a:p>
          <a:p>
            <a:pPr marL="45720" indent="0">
              <a:buNone/>
            </a:pPr>
            <a:endParaRPr lang="en-GB" sz="2800" dirty="0"/>
          </a:p>
          <a:p>
            <a:r>
              <a:rPr lang="en-GB" sz="2800" dirty="0"/>
              <a:t>EXPLAIN</a:t>
            </a:r>
          </a:p>
          <a:p>
            <a:pPr marL="45720" indent="0">
              <a:buNone/>
            </a:pPr>
            <a:r>
              <a:rPr lang="en-GB" sz="2800" dirty="0"/>
              <a:t>Explain what it shows</a:t>
            </a:r>
          </a:p>
          <a:p>
            <a:pPr marL="45720" indent="0">
              <a:buNone/>
            </a:pPr>
            <a:r>
              <a:rPr lang="en-GB" sz="2800" dirty="0">
                <a:solidFill>
                  <a:schemeClr val="tx1"/>
                </a:solidFill>
              </a:rPr>
              <a:t>and this shows that….</a:t>
            </a:r>
            <a:r>
              <a:rPr lang="en-GB" sz="2800" dirty="0"/>
              <a:t>he is struggling to control his temper after the argument. </a:t>
            </a:r>
            <a:endParaRPr lang="en-GB" sz="2800" dirty="0">
              <a:solidFill>
                <a:schemeClr val="tx1"/>
              </a:solidFill>
            </a:endParaRPr>
          </a:p>
        </p:txBody>
      </p:sp>
    </p:spTree>
    <p:extLst>
      <p:ext uri="{BB962C8B-B14F-4D97-AF65-F5344CB8AC3E}">
        <p14:creationId xmlns:p14="http://schemas.microsoft.com/office/powerpoint/2010/main" val="2476385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Reading – Support at Home</a:t>
            </a:r>
          </a:p>
        </p:txBody>
      </p:sp>
      <p:sp>
        <p:nvSpPr>
          <p:cNvPr id="3" name="Content Placeholder 2"/>
          <p:cNvSpPr>
            <a:spLocks noGrp="1"/>
          </p:cNvSpPr>
          <p:nvPr>
            <p:ph idx="1"/>
          </p:nvPr>
        </p:nvSpPr>
        <p:spPr>
          <a:xfrm>
            <a:off x="1030265" y="1781827"/>
            <a:ext cx="9872871" cy="4401207"/>
          </a:xfrm>
        </p:spPr>
        <p:txBody>
          <a:bodyPr>
            <a:normAutofit/>
          </a:bodyPr>
          <a:lstStyle/>
          <a:p>
            <a:pPr marL="45720" indent="0">
              <a:buNone/>
            </a:pPr>
            <a:r>
              <a:rPr lang="en-GB" sz="2800" b="1" u="sng" dirty="0"/>
              <a:t>What can parents do to help support their child?</a:t>
            </a:r>
            <a:endParaRPr lang="en-GB" sz="2800" b="1" dirty="0"/>
          </a:p>
          <a:p>
            <a:r>
              <a:rPr lang="en-GB" sz="2800" dirty="0">
                <a:solidFill>
                  <a:schemeClr val="tx1"/>
                </a:solidFill>
              </a:rPr>
              <a:t>Read a range of different texts e.g. poetry, newspaper, magazine articles as well as fiction books.</a:t>
            </a:r>
          </a:p>
          <a:p>
            <a:r>
              <a:rPr lang="en-GB" sz="2800" dirty="0">
                <a:solidFill>
                  <a:schemeClr val="tx1"/>
                </a:solidFill>
              </a:rPr>
              <a:t>Develop focus and speed of reading in their heads by having quiet time reading. </a:t>
            </a:r>
          </a:p>
          <a:p>
            <a:r>
              <a:rPr lang="en-GB" sz="2800" dirty="0">
                <a:solidFill>
                  <a:schemeClr val="tx1"/>
                </a:solidFill>
              </a:rPr>
              <a:t>Hear them read aloud a few times a week to ensure that they are taking account of punctuation (this will also support their awareness of and development in grammar and punctuation). </a:t>
            </a:r>
          </a:p>
          <a:p>
            <a:r>
              <a:rPr lang="en-GB" sz="2800" dirty="0">
                <a:solidFill>
                  <a:schemeClr val="tx1"/>
                </a:solidFill>
              </a:rPr>
              <a:t>Note unfamiliar words and phrases and look these up together. </a:t>
            </a:r>
          </a:p>
        </p:txBody>
      </p:sp>
    </p:spTree>
    <p:extLst>
      <p:ext uri="{BB962C8B-B14F-4D97-AF65-F5344CB8AC3E}">
        <p14:creationId xmlns:p14="http://schemas.microsoft.com/office/powerpoint/2010/main" val="91341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mathematics</a:t>
            </a:r>
          </a:p>
        </p:txBody>
      </p:sp>
      <p:sp>
        <p:nvSpPr>
          <p:cNvPr id="3" name="Subtitle 2"/>
          <p:cNvSpPr>
            <a:spLocks noGrp="1"/>
          </p:cNvSpPr>
          <p:nvPr>
            <p:ph type="subTitle" idx="1"/>
          </p:nvPr>
        </p:nvSpPr>
        <p:spPr/>
        <p:txBody>
          <a:bodyPr/>
          <a:lstStyle/>
          <a:p>
            <a:r>
              <a:rPr lang="en-GB" dirty="0"/>
              <a:t>Expectations in the National Curriculum Tests</a:t>
            </a:r>
          </a:p>
        </p:txBody>
      </p:sp>
    </p:spTree>
    <p:extLst>
      <p:ext uri="{BB962C8B-B14F-4D97-AF65-F5344CB8AC3E}">
        <p14:creationId xmlns:p14="http://schemas.microsoft.com/office/powerpoint/2010/main" val="824914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a:t>
            </a:r>
          </a:p>
        </p:txBody>
      </p:sp>
      <p:sp>
        <p:nvSpPr>
          <p:cNvPr id="3" name="Content Placeholder 2"/>
          <p:cNvSpPr>
            <a:spLocks noGrp="1"/>
          </p:cNvSpPr>
          <p:nvPr>
            <p:ph idx="1"/>
          </p:nvPr>
        </p:nvSpPr>
        <p:spPr>
          <a:xfrm>
            <a:off x="1143000" y="2057399"/>
            <a:ext cx="9872871" cy="4401207"/>
          </a:xfrm>
        </p:spPr>
        <p:txBody>
          <a:bodyPr>
            <a:normAutofit/>
          </a:bodyPr>
          <a:lstStyle/>
          <a:p>
            <a:r>
              <a:rPr lang="en-GB" sz="2800" dirty="0"/>
              <a:t>Children will sit three papers in Maths:</a:t>
            </a:r>
          </a:p>
          <a:p>
            <a:r>
              <a:rPr lang="en-GB" sz="2800" dirty="0"/>
              <a:t>Paper 1: arithmetic - 30 minutes</a:t>
            </a:r>
          </a:p>
          <a:p>
            <a:r>
              <a:rPr lang="en-GB" sz="2800" dirty="0"/>
              <a:t>Papers 2 and 3: Mathematical fluency, solving problems and reasoning - 40 minutes per paper</a:t>
            </a:r>
          </a:p>
          <a:p>
            <a:r>
              <a:rPr lang="en-GB" sz="2800" dirty="0"/>
              <a:t>Paper 1 will consist of fixed response questions, where children have to give the correct answer to calculations, including using formal written methods</a:t>
            </a:r>
          </a:p>
          <a:p>
            <a:endParaRPr lang="en-GB" sz="2800" dirty="0"/>
          </a:p>
        </p:txBody>
      </p:sp>
    </p:spTree>
    <p:extLst>
      <p:ext uri="{BB962C8B-B14F-4D97-AF65-F5344CB8AC3E}">
        <p14:creationId xmlns:p14="http://schemas.microsoft.com/office/powerpoint/2010/main" val="2146707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a:t>
            </a:r>
          </a:p>
        </p:txBody>
      </p:sp>
      <p:sp>
        <p:nvSpPr>
          <p:cNvPr id="3" name="Content Placeholder 2"/>
          <p:cNvSpPr>
            <a:spLocks noGrp="1"/>
          </p:cNvSpPr>
          <p:nvPr>
            <p:ph idx="1"/>
          </p:nvPr>
        </p:nvSpPr>
        <p:spPr>
          <a:xfrm>
            <a:off x="805376" y="2180937"/>
            <a:ext cx="3154421" cy="4401207"/>
          </a:xfrm>
        </p:spPr>
        <p:txBody>
          <a:bodyPr>
            <a:normAutofit/>
          </a:bodyPr>
          <a:lstStyle/>
          <a:p>
            <a:pPr marL="45720" indent="0">
              <a:spcAft>
                <a:spcPts val="1400"/>
              </a:spcAft>
              <a:buNone/>
            </a:pPr>
            <a:r>
              <a:rPr lang="en-GB" sz="2800" dirty="0"/>
              <a:t>The format of the tests:</a:t>
            </a:r>
          </a:p>
        </p:txBody>
      </p:sp>
      <p:pic>
        <p:nvPicPr>
          <p:cNvPr id="5" name="Picture 4"/>
          <p:cNvPicPr>
            <a:picLocks noChangeAspect="1"/>
          </p:cNvPicPr>
          <p:nvPr/>
        </p:nvPicPr>
        <p:blipFill rotWithShape="1">
          <a:blip r:embed="rId2"/>
          <a:srcRect r="4825"/>
          <a:stretch/>
        </p:blipFill>
        <p:spPr>
          <a:xfrm>
            <a:off x="3959797" y="824577"/>
            <a:ext cx="7914059" cy="4872838"/>
          </a:xfrm>
          <a:prstGeom prst="rect">
            <a:avLst/>
          </a:prstGeom>
        </p:spPr>
      </p:pic>
    </p:spTree>
    <p:extLst>
      <p:ext uri="{BB962C8B-B14F-4D97-AF65-F5344CB8AC3E}">
        <p14:creationId xmlns:p14="http://schemas.microsoft.com/office/powerpoint/2010/main" val="2882029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a:t>
            </a:r>
          </a:p>
        </p:txBody>
      </p:sp>
      <p:sp>
        <p:nvSpPr>
          <p:cNvPr id="3" name="Content Placeholder 2"/>
          <p:cNvSpPr>
            <a:spLocks noGrp="1"/>
          </p:cNvSpPr>
          <p:nvPr>
            <p:ph idx="1"/>
          </p:nvPr>
        </p:nvSpPr>
        <p:spPr>
          <a:xfrm>
            <a:off x="685800" y="2070278"/>
            <a:ext cx="3403833" cy="4401207"/>
          </a:xfrm>
        </p:spPr>
        <p:txBody>
          <a:bodyPr>
            <a:normAutofit/>
          </a:bodyPr>
          <a:lstStyle/>
          <a:p>
            <a:pPr marL="45720" indent="0">
              <a:spcAft>
                <a:spcPts val="1400"/>
              </a:spcAft>
              <a:buNone/>
            </a:pPr>
            <a:r>
              <a:rPr lang="en-GB" sz="2800" dirty="0"/>
              <a:t>Marks awarded:</a:t>
            </a:r>
            <a:endParaRPr lang="en-GB" sz="2600" dirty="0"/>
          </a:p>
          <a:p>
            <a:endParaRPr lang="en-GB" sz="2800" dirty="0"/>
          </a:p>
        </p:txBody>
      </p:sp>
      <p:pic>
        <p:nvPicPr>
          <p:cNvPr id="4" name="Picture 3"/>
          <p:cNvPicPr>
            <a:picLocks noChangeAspect="1"/>
          </p:cNvPicPr>
          <p:nvPr/>
        </p:nvPicPr>
        <p:blipFill>
          <a:blip r:embed="rId2"/>
          <a:stretch>
            <a:fillRect/>
          </a:stretch>
        </p:blipFill>
        <p:spPr>
          <a:xfrm>
            <a:off x="5261462" y="288998"/>
            <a:ext cx="6555399" cy="6182487"/>
          </a:xfrm>
          <a:prstGeom prst="rect">
            <a:avLst/>
          </a:prstGeom>
        </p:spPr>
      </p:pic>
    </p:spTree>
    <p:extLst>
      <p:ext uri="{BB962C8B-B14F-4D97-AF65-F5344CB8AC3E}">
        <p14:creationId xmlns:p14="http://schemas.microsoft.com/office/powerpoint/2010/main" val="2231012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 Paper 1</a:t>
            </a:r>
          </a:p>
        </p:txBody>
      </p:sp>
      <p:sp>
        <p:nvSpPr>
          <p:cNvPr id="3" name="Content Placeholder 2"/>
          <p:cNvSpPr>
            <a:spLocks noGrp="1"/>
          </p:cNvSpPr>
          <p:nvPr>
            <p:ph idx="1"/>
          </p:nvPr>
        </p:nvSpPr>
        <p:spPr>
          <a:xfrm>
            <a:off x="685800" y="1813581"/>
            <a:ext cx="7189459" cy="4401207"/>
          </a:xfrm>
        </p:spPr>
        <p:txBody>
          <a:bodyPr>
            <a:normAutofit/>
          </a:bodyPr>
          <a:lstStyle/>
          <a:p>
            <a:r>
              <a:rPr lang="en-GB" sz="2800" dirty="0"/>
              <a:t>Pupils will have 30 minutes to answer approximately 35 questions</a:t>
            </a:r>
          </a:p>
          <a:p>
            <a:r>
              <a:rPr lang="en-GB" sz="2800" dirty="0"/>
              <a:t>Context free calculations</a:t>
            </a:r>
          </a:p>
          <a:p>
            <a:r>
              <a:rPr lang="en-GB" sz="2800" dirty="0"/>
              <a:t>Majority of questions are worth one mark </a:t>
            </a:r>
          </a:p>
          <a:p>
            <a:r>
              <a:rPr lang="en-GB" sz="2800" dirty="0"/>
              <a:t>Speed and accuracy are key</a:t>
            </a:r>
          </a:p>
          <a:p>
            <a:endParaRPr lang="en-GB" sz="2800" dirty="0"/>
          </a:p>
          <a:p>
            <a:endParaRPr lang="en-GB" sz="2800" dirty="0"/>
          </a:p>
        </p:txBody>
      </p:sp>
      <p:pic>
        <p:nvPicPr>
          <p:cNvPr id="4" name="Picture 3"/>
          <p:cNvPicPr>
            <a:picLocks noChangeAspect="1"/>
          </p:cNvPicPr>
          <p:nvPr/>
        </p:nvPicPr>
        <p:blipFill rotWithShape="1">
          <a:blip r:embed="rId2"/>
          <a:srcRect r="43108" b="6165"/>
          <a:stretch/>
        </p:blipFill>
        <p:spPr>
          <a:xfrm>
            <a:off x="7401389" y="1813581"/>
            <a:ext cx="4336527" cy="3127697"/>
          </a:xfrm>
          <a:prstGeom prst="rect">
            <a:avLst/>
          </a:prstGeom>
        </p:spPr>
      </p:pic>
    </p:spTree>
    <p:extLst>
      <p:ext uri="{BB962C8B-B14F-4D97-AF65-F5344CB8AC3E}">
        <p14:creationId xmlns:p14="http://schemas.microsoft.com/office/powerpoint/2010/main" val="2332925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a:t>
            </a:r>
          </a:p>
        </p:txBody>
      </p:sp>
      <p:sp>
        <p:nvSpPr>
          <p:cNvPr id="3" name="Content Placeholder 2"/>
          <p:cNvSpPr>
            <a:spLocks noGrp="1"/>
          </p:cNvSpPr>
          <p:nvPr>
            <p:ph idx="1"/>
          </p:nvPr>
        </p:nvSpPr>
        <p:spPr>
          <a:xfrm>
            <a:off x="1143000" y="1787235"/>
            <a:ext cx="9872871" cy="4401207"/>
          </a:xfrm>
        </p:spPr>
        <p:txBody>
          <a:bodyPr>
            <a:normAutofit/>
          </a:bodyPr>
          <a:lstStyle/>
          <a:p>
            <a:pPr marL="45720" indent="0">
              <a:spcAft>
                <a:spcPts val="1400"/>
              </a:spcAft>
              <a:buNone/>
            </a:pPr>
            <a:r>
              <a:rPr lang="en-GB" sz="3200" dirty="0"/>
              <a:t>Papers 2 and 3 will involve a number of question types:</a:t>
            </a:r>
          </a:p>
          <a:p>
            <a:pPr lvl="1"/>
            <a:r>
              <a:rPr lang="en-GB" sz="2800" dirty="0"/>
              <a:t>Multiple choice</a:t>
            </a:r>
          </a:p>
          <a:p>
            <a:pPr lvl="1"/>
            <a:r>
              <a:rPr lang="en-GB" sz="2800" dirty="0"/>
              <a:t>Matching </a:t>
            </a:r>
          </a:p>
          <a:p>
            <a:pPr lvl="1"/>
            <a:r>
              <a:rPr lang="en-GB" sz="2800" dirty="0"/>
              <a:t>True or false/yes or no</a:t>
            </a:r>
          </a:p>
          <a:p>
            <a:pPr lvl="1"/>
            <a:r>
              <a:rPr lang="en-GB" sz="2800" dirty="0"/>
              <a:t>Fixed answer questions, e.g. giving the answer to a calculation, drawing a shape or completing a table or chart</a:t>
            </a:r>
          </a:p>
          <a:p>
            <a:pPr lvl="1"/>
            <a:r>
              <a:rPr lang="en-GB" sz="2800" dirty="0"/>
              <a:t>Multiple answer questions, where children will have to explain their approach for solving a problem</a:t>
            </a:r>
          </a:p>
          <a:p>
            <a:endParaRPr lang="en-GB" sz="2800" dirty="0"/>
          </a:p>
        </p:txBody>
      </p:sp>
    </p:spTree>
    <p:extLst>
      <p:ext uri="{BB962C8B-B14F-4D97-AF65-F5344CB8AC3E}">
        <p14:creationId xmlns:p14="http://schemas.microsoft.com/office/powerpoint/2010/main" val="3398026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a:t>
            </a:r>
          </a:p>
        </p:txBody>
      </p:sp>
      <p:sp>
        <p:nvSpPr>
          <p:cNvPr id="3" name="Content Placeholder 2"/>
          <p:cNvSpPr>
            <a:spLocks noGrp="1"/>
          </p:cNvSpPr>
          <p:nvPr>
            <p:ph idx="1"/>
          </p:nvPr>
        </p:nvSpPr>
        <p:spPr>
          <a:xfrm>
            <a:off x="1143001" y="2057399"/>
            <a:ext cx="3017108" cy="4401207"/>
          </a:xfrm>
        </p:spPr>
        <p:txBody>
          <a:bodyPr>
            <a:normAutofit/>
          </a:bodyPr>
          <a:lstStyle/>
          <a:p>
            <a:r>
              <a:rPr lang="en-GB" sz="2800" dirty="0"/>
              <a:t>Here is an example question</a:t>
            </a:r>
          </a:p>
          <a:p>
            <a:endParaRPr lang="en-GB" sz="2800" dirty="0"/>
          </a:p>
        </p:txBody>
      </p:sp>
      <p:pic>
        <p:nvPicPr>
          <p:cNvPr id="5" name="Picture 4"/>
          <p:cNvPicPr>
            <a:picLocks noChangeAspect="1"/>
          </p:cNvPicPr>
          <p:nvPr/>
        </p:nvPicPr>
        <p:blipFill rotWithShape="1">
          <a:blip r:embed="rId2"/>
          <a:srcRect l="30268" t="21004" r="42396" b="45372"/>
          <a:stretch/>
        </p:blipFill>
        <p:spPr>
          <a:xfrm>
            <a:off x="4696691" y="685800"/>
            <a:ext cx="7148945" cy="4946074"/>
          </a:xfrm>
          <a:prstGeom prst="rect">
            <a:avLst/>
          </a:prstGeom>
        </p:spPr>
      </p:pic>
    </p:spTree>
    <p:extLst>
      <p:ext uri="{BB962C8B-B14F-4D97-AF65-F5344CB8AC3E}">
        <p14:creationId xmlns:p14="http://schemas.microsoft.com/office/powerpoint/2010/main" val="290668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GRAMMAR, PUNCTUATION &amp; SPELLING</a:t>
            </a:r>
          </a:p>
        </p:txBody>
      </p:sp>
      <p:sp>
        <p:nvSpPr>
          <p:cNvPr id="3" name="Subtitle 2"/>
          <p:cNvSpPr>
            <a:spLocks noGrp="1"/>
          </p:cNvSpPr>
          <p:nvPr>
            <p:ph type="subTitle" idx="1"/>
          </p:nvPr>
        </p:nvSpPr>
        <p:spPr/>
        <p:txBody>
          <a:bodyPr/>
          <a:lstStyle/>
          <a:p>
            <a:r>
              <a:rPr lang="en-GB" dirty="0"/>
              <a:t>Expectations in the National Curriculum Tests</a:t>
            </a:r>
          </a:p>
        </p:txBody>
      </p:sp>
    </p:spTree>
    <p:extLst>
      <p:ext uri="{BB962C8B-B14F-4D97-AF65-F5344CB8AC3E}">
        <p14:creationId xmlns:p14="http://schemas.microsoft.com/office/powerpoint/2010/main" val="2003114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a:t>
            </a:r>
          </a:p>
        </p:txBody>
      </p:sp>
      <p:sp>
        <p:nvSpPr>
          <p:cNvPr id="3" name="Content Placeholder 2"/>
          <p:cNvSpPr>
            <a:spLocks noGrp="1"/>
          </p:cNvSpPr>
          <p:nvPr>
            <p:ph idx="1"/>
          </p:nvPr>
        </p:nvSpPr>
        <p:spPr>
          <a:xfrm>
            <a:off x="1143000" y="2057399"/>
            <a:ext cx="9872871" cy="4401207"/>
          </a:xfrm>
        </p:spPr>
        <p:txBody>
          <a:bodyPr>
            <a:normAutofit/>
          </a:bodyPr>
          <a:lstStyle/>
          <a:p>
            <a:pPr marL="45720" indent="0">
              <a:buNone/>
            </a:pPr>
            <a:r>
              <a:rPr lang="en-GB" sz="2800" b="1" u="sng" dirty="0"/>
              <a:t>What can you do to help?</a:t>
            </a:r>
          </a:p>
          <a:p>
            <a:r>
              <a:rPr lang="en-GB" sz="2800" dirty="0"/>
              <a:t>Quick mental facts- doubling and halving, adjusting for mental addition and subtraction. Learn all the time tables up to 12 x 12</a:t>
            </a:r>
          </a:p>
          <a:p>
            <a:r>
              <a:rPr lang="en-GB" sz="2800" dirty="0"/>
              <a:t>Learn all the division facts up to 12 x 12</a:t>
            </a:r>
          </a:p>
          <a:p>
            <a:r>
              <a:rPr lang="en-GB" sz="2800" dirty="0"/>
              <a:t>Practise formal methods of addition, subtraction, multiplication and division</a:t>
            </a:r>
          </a:p>
          <a:p>
            <a:r>
              <a:rPr lang="en-GB" sz="2800" dirty="0"/>
              <a:t>Answer questions in their SATS practice books - these are similar to the reasoning paper.</a:t>
            </a:r>
          </a:p>
          <a:p>
            <a:endParaRPr lang="en-GB" sz="2800" dirty="0"/>
          </a:p>
        </p:txBody>
      </p:sp>
    </p:spTree>
    <p:extLst>
      <p:ext uri="{BB962C8B-B14F-4D97-AF65-F5344CB8AC3E}">
        <p14:creationId xmlns:p14="http://schemas.microsoft.com/office/powerpoint/2010/main" val="3297832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RESULTS</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178314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a:t>
            </a:r>
          </a:p>
        </p:txBody>
      </p:sp>
      <p:sp>
        <p:nvSpPr>
          <p:cNvPr id="3" name="Content Placeholder 2"/>
          <p:cNvSpPr>
            <a:spLocks noGrp="1"/>
          </p:cNvSpPr>
          <p:nvPr>
            <p:ph idx="1"/>
          </p:nvPr>
        </p:nvSpPr>
        <p:spPr>
          <a:xfrm>
            <a:off x="1143000" y="2057399"/>
            <a:ext cx="7003473" cy="4029365"/>
          </a:xfrm>
        </p:spPr>
        <p:txBody>
          <a:bodyPr>
            <a:normAutofit/>
          </a:bodyPr>
          <a:lstStyle/>
          <a:p>
            <a:r>
              <a:rPr lang="en-GB" sz="2800" dirty="0"/>
              <a:t>Results will be released to schools  </a:t>
            </a:r>
            <a:r>
              <a:rPr lang="en-GB" sz="2800" dirty="0" smtClean="0"/>
              <a:t>in July</a:t>
            </a:r>
            <a:r>
              <a:rPr lang="en-GB" sz="2800" dirty="0"/>
              <a:t>. </a:t>
            </a:r>
          </a:p>
          <a:p>
            <a:r>
              <a:rPr lang="en-GB" sz="2800" dirty="0"/>
              <a:t>As soon as the results have been processed by school, they will be sent home (this will be separate to the end of year reports). </a:t>
            </a:r>
          </a:p>
          <a:p>
            <a:r>
              <a:rPr lang="en-GB" sz="2800" dirty="0"/>
              <a:t>You will receive the scaled score for each subject. </a:t>
            </a:r>
          </a:p>
          <a:p>
            <a:r>
              <a:rPr lang="en-GB" sz="2800" dirty="0"/>
              <a:t>A scaled score of 100 is the ‘expected level’. 110 or over is greater depth. </a:t>
            </a:r>
          </a:p>
          <a:p>
            <a:endParaRPr lang="en-GB" sz="28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4390" y="1833908"/>
            <a:ext cx="3391074" cy="330852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3441" y="1287780"/>
            <a:ext cx="3352972" cy="546128"/>
          </a:xfrm>
          <a:prstGeom prst="rect">
            <a:avLst/>
          </a:prstGeom>
        </p:spPr>
      </p:pic>
    </p:spTree>
    <p:extLst>
      <p:ext uri="{BB962C8B-B14F-4D97-AF65-F5344CB8AC3E}">
        <p14:creationId xmlns:p14="http://schemas.microsoft.com/office/powerpoint/2010/main" val="4003998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Any questions? </a:t>
            </a:r>
          </a:p>
        </p:txBody>
      </p:sp>
    </p:spTree>
    <p:extLst>
      <p:ext uri="{BB962C8B-B14F-4D97-AF65-F5344CB8AC3E}">
        <p14:creationId xmlns:p14="http://schemas.microsoft.com/office/powerpoint/2010/main" val="1971715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Grammar, Punctuation &amp; Spelling</a:t>
            </a:r>
          </a:p>
        </p:txBody>
      </p:sp>
      <p:sp>
        <p:nvSpPr>
          <p:cNvPr id="3" name="Content Placeholder 2"/>
          <p:cNvSpPr>
            <a:spLocks noGrp="1"/>
          </p:cNvSpPr>
          <p:nvPr>
            <p:ph idx="1"/>
          </p:nvPr>
        </p:nvSpPr>
        <p:spPr/>
        <p:txBody>
          <a:bodyPr>
            <a:normAutofit/>
          </a:bodyPr>
          <a:lstStyle/>
          <a:p>
            <a:r>
              <a:rPr lang="en-GB" sz="2800" dirty="0"/>
              <a:t>For Grammar, Punctuation and Spelling, there are two tests:</a:t>
            </a:r>
          </a:p>
          <a:p>
            <a:pPr marL="45720" indent="0">
              <a:buNone/>
            </a:pPr>
            <a:endParaRPr lang="en-GB" sz="2800" dirty="0"/>
          </a:p>
          <a:p>
            <a:pPr lvl="1"/>
            <a:r>
              <a:rPr lang="en-GB" sz="2800" dirty="0"/>
              <a:t>Short answers (50 questions in 45 minutes)</a:t>
            </a:r>
          </a:p>
          <a:p>
            <a:pPr lvl="1"/>
            <a:r>
              <a:rPr lang="en-GB" sz="2800" dirty="0"/>
              <a:t>Spelling (20 words)</a:t>
            </a:r>
          </a:p>
        </p:txBody>
      </p:sp>
    </p:spTree>
    <p:extLst>
      <p:ext uri="{BB962C8B-B14F-4D97-AF65-F5344CB8AC3E}">
        <p14:creationId xmlns:p14="http://schemas.microsoft.com/office/powerpoint/2010/main" val="1170405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Grammar, Punctuation &amp; Spelling</a:t>
            </a:r>
          </a:p>
        </p:txBody>
      </p:sp>
      <p:sp>
        <p:nvSpPr>
          <p:cNvPr id="3" name="Content Placeholder 2"/>
          <p:cNvSpPr>
            <a:spLocks noGrp="1"/>
          </p:cNvSpPr>
          <p:nvPr>
            <p:ph idx="1"/>
          </p:nvPr>
        </p:nvSpPr>
        <p:spPr>
          <a:xfrm>
            <a:off x="1143000" y="2057399"/>
            <a:ext cx="9872871" cy="4401207"/>
          </a:xfrm>
        </p:spPr>
        <p:txBody>
          <a:bodyPr>
            <a:normAutofit lnSpcReduction="10000"/>
          </a:bodyPr>
          <a:lstStyle/>
          <a:p>
            <a:pPr marL="45720" indent="0">
              <a:buNone/>
            </a:pPr>
            <a:r>
              <a:rPr lang="en-GB" sz="2800" b="1" u="sng" dirty="0"/>
              <a:t>Short Answers Test</a:t>
            </a:r>
          </a:p>
          <a:p>
            <a:r>
              <a:rPr lang="en-GB" sz="2800" dirty="0"/>
              <a:t>The short answers test is made up mostly of tick box, matching questions or one word answers.</a:t>
            </a:r>
          </a:p>
          <a:p>
            <a:r>
              <a:rPr lang="en-GB" sz="2800" dirty="0"/>
              <a:t>Children are expected to know and use grammatical terminology accurately. </a:t>
            </a:r>
          </a:p>
          <a:p>
            <a:r>
              <a:rPr lang="en-GB" sz="2800" dirty="0"/>
              <a:t>They are expected to use these skills in writing, but also within the Spelling, Punctuation and Grammar test.</a:t>
            </a:r>
          </a:p>
          <a:p>
            <a:r>
              <a:rPr lang="en-GB" sz="2800" dirty="0"/>
              <a:t>There is a glossary available online: </a:t>
            </a:r>
            <a:r>
              <a:rPr lang="en-GB" sz="2800" dirty="0">
                <a:hlinkClick r:id="rId2"/>
              </a:rPr>
              <a:t>https://www.gov.uk/government/uploads/system/uploads/attachment_data/file/244216/English_Glossary.pdf</a:t>
            </a:r>
            <a:r>
              <a:rPr lang="en-GB" sz="2800" dirty="0"/>
              <a:t> </a:t>
            </a:r>
          </a:p>
          <a:p>
            <a:endParaRPr lang="en-GB" sz="2800" dirty="0"/>
          </a:p>
          <a:p>
            <a:endParaRPr lang="en-GB" sz="2800" dirty="0"/>
          </a:p>
        </p:txBody>
      </p:sp>
    </p:spTree>
    <p:extLst>
      <p:ext uri="{BB962C8B-B14F-4D97-AF65-F5344CB8AC3E}">
        <p14:creationId xmlns:p14="http://schemas.microsoft.com/office/powerpoint/2010/main" val="324148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Grammar, Punctuation &amp; Spelling</a:t>
            </a:r>
          </a:p>
        </p:txBody>
      </p:sp>
      <p:sp>
        <p:nvSpPr>
          <p:cNvPr id="3" name="Content Placeholder 2"/>
          <p:cNvSpPr>
            <a:spLocks noGrp="1"/>
          </p:cNvSpPr>
          <p:nvPr>
            <p:ph idx="1"/>
          </p:nvPr>
        </p:nvSpPr>
        <p:spPr>
          <a:xfrm>
            <a:off x="1143000" y="2057399"/>
            <a:ext cx="9872871" cy="4401207"/>
          </a:xfrm>
        </p:spPr>
        <p:txBody>
          <a:bodyPr>
            <a:normAutofit lnSpcReduction="10000"/>
          </a:bodyPr>
          <a:lstStyle/>
          <a:p>
            <a:r>
              <a:rPr lang="en-GB" sz="2800" dirty="0"/>
              <a:t>At QE, we are helping children with this by giving them grammar lessons each week, where we focus on key vocabulary and revise aspects that they would have learnt previously. </a:t>
            </a:r>
          </a:p>
          <a:p>
            <a:r>
              <a:rPr lang="en-GB" sz="2800" dirty="0"/>
              <a:t>We sometimes give children this practice in the same format in which the tests are presented, so children are familiar with the style and layout.</a:t>
            </a:r>
          </a:p>
          <a:p>
            <a:r>
              <a:rPr lang="en-GB" sz="2800" dirty="0"/>
              <a:t>As well as specific grammar activities, the teaching of grammar is also embedded into English lessons during the week.</a:t>
            </a:r>
          </a:p>
          <a:p>
            <a:r>
              <a:rPr lang="en-GB" sz="2800" dirty="0"/>
              <a:t>Staff also give grammar intervention sessions and embed grammar within daily morning activities.</a:t>
            </a:r>
          </a:p>
        </p:txBody>
      </p:sp>
    </p:spTree>
    <p:extLst>
      <p:ext uri="{BB962C8B-B14F-4D97-AF65-F5344CB8AC3E}">
        <p14:creationId xmlns:p14="http://schemas.microsoft.com/office/powerpoint/2010/main" val="1638208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Grammar, Punctuation &amp; Spelling</a:t>
            </a:r>
          </a:p>
        </p:txBody>
      </p:sp>
      <p:sp>
        <p:nvSpPr>
          <p:cNvPr id="3" name="Content Placeholder 2"/>
          <p:cNvSpPr>
            <a:spLocks noGrp="1"/>
          </p:cNvSpPr>
          <p:nvPr>
            <p:ph idx="1"/>
          </p:nvPr>
        </p:nvSpPr>
        <p:spPr>
          <a:xfrm>
            <a:off x="1143000" y="2057399"/>
            <a:ext cx="9924393" cy="4401207"/>
          </a:xfrm>
        </p:spPr>
        <p:txBody>
          <a:bodyPr>
            <a:normAutofit lnSpcReduction="10000"/>
          </a:bodyPr>
          <a:lstStyle/>
          <a:p>
            <a:pPr marL="45720" indent="0">
              <a:buNone/>
            </a:pPr>
            <a:r>
              <a:rPr lang="en-GB" sz="2800" b="1" u="sng" dirty="0"/>
              <a:t>Spelling test</a:t>
            </a:r>
          </a:p>
          <a:p>
            <a:r>
              <a:rPr lang="en-GB" sz="2800" dirty="0"/>
              <a:t>For the spelling test, the teacher reads out a sentence and the child fills in the gaps with the missing word.</a:t>
            </a:r>
          </a:p>
          <a:p>
            <a:r>
              <a:rPr lang="en-GB" sz="2800" dirty="0"/>
              <a:t>For this, children are expected to apply their knowledge of spelling patterns for example, words ending in – </a:t>
            </a:r>
            <a:r>
              <a:rPr lang="en-GB" sz="2800" dirty="0" err="1"/>
              <a:t>cious</a:t>
            </a:r>
            <a:r>
              <a:rPr lang="en-GB" sz="2800" dirty="0"/>
              <a:t>, -</a:t>
            </a:r>
            <a:r>
              <a:rPr lang="en-GB" sz="2800" dirty="0" err="1"/>
              <a:t>sion</a:t>
            </a:r>
            <a:r>
              <a:rPr lang="en-GB" sz="2800" dirty="0"/>
              <a:t>, -</a:t>
            </a:r>
            <a:r>
              <a:rPr lang="en-GB" sz="2800" dirty="0" err="1"/>
              <a:t>ly</a:t>
            </a:r>
            <a:r>
              <a:rPr lang="en-GB" sz="2800" dirty="0"/>
              <a:t>. These patterns are the same patterns that children have for homework. </a:t>
            </a:r>
          </a:p>
          <a:p>
            <a:r>
              <a:rPr lang="en-GB" sz="2800" dirty="0"/>
              <a:t>As well as the spelling patterns, the government have published a list of words which they expect children at junior school to learn. There is one for years 3 and 4, and one for years 5 and 6.</a:t>
            </a:r>
          </a:p>
          <a:p>
            <a:endParaRPr lang="en-GB" sz="2800" dirty="0"/>
          </a:p>
        </p:txBody>
      </p:sp>
    </p:spTree>
    <p:extLst>
      <p:ext uri="{BB962C8B-B14F-4D97-AF65-F5344CB8AC3E}">
        <p14:creationId xmlns:p14="http://schemas.microsoft.com/office/powerpoint/2010/main" val="3876752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Grammar, Punctuation &amp; Spelling</a:t>
            </a:r>
          </a:p>
        </p:txBody>
      </p:sp>
      <p:pic>
        <p:nvPicPr>
          <p:cNvPr id="4" name="Picture 3"/>
          <p:cNvPicPr>
            <a:picLocks noChangeAspect="1"/>
          </p:cNvPicPr>
          <p:nvPr/>
        </p:nvPicPr>
        <p:blipFill rotWithShape="1">
          <a:blip r:embed="rId2"/>
          <a:srcRect l="32107" t="24500" r="46417" b="10786"/>
          <a:stretch/>
        </p:blipFill>
        <p:spPr>
          <a:xfrm>
            <a:off x="1671145" y="1545021"/>
            <a:ext cx="2370084" cy="4761186"/>
          </a:xfrm>
          <a:prstGeom prst="rect">
            <a:avLst/>
          </a:prstGeom>
        </p:spPr>
      </p:pic>
      <p:pic>
        <p:nvPicPr>
          <p:cNvPr id="6" name="Picture 5"/>
          <p:cNvPicPr>
            <a:picLocks noChangeAspect="1"/>
          </p:cNvPicPr>
          <p:nvPr/>
        </p:nvPicPr>
        <p:blipFill rotWithShape="1">
          <a:blip r:embed="rId3"/>
          <a:srcRect l="32015" t="23535" r="37778" b="15159"/>
          <a:stretch/>
        </p:blipFill>
        <p:spPr>
          <a:xfrm>
            <a:off x="8150773" y="1587062"/>
            <a:ext cx="3526219" cy="4771150"/>
          </a:xfrm>
          <a:prstGeom prst="rect">
            <a:avLst/>
          </a:prstGeom>
        </p:spPr>
      </p:pic>
    </p:spTree>
    <p:extLst>
      <p:ext uri="{BB962C8B-B14F-4D97-AF65-F5344CB8AC3E}">
        <p14:creationId xmlns:p14="http://schemas.microsoft.com/office/powerpoint/2010/main" val="271617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Grammar, Punctuation &amp; Spelling</a:t>
            </a:r>
          </a:p>
        </p:txBody>
      </p:sp>
      <p:pic>
        <p:nvPicPr>
          <p:cNvPr id="3" name="Picture 2"/>
          <p:cNvPicPr>
            <a:picLocks noChangeAspect="1"/>
          </p:cNvPicPr>
          <p:nvPr/>
        </p:nvPicPr>
        <p:blipFill rotWithShape="1">
          <a:blip r:embed="rId2"/>
          <a:srcRect l="33218" t="12193" r="35104" b="44961"/>
          <a:stretch/>
        </p:blipFill>
        <p:spPr>
          <a:xfrm>
            <a:off x="546537" y="1671146"/>
            <a:ext cx="5291960" cy="4771696"/>
          </a:xfrm>
          <a:prstGeom prst="rect">
            <a:avLst/>
          </a:prstGeom>
        </p:spPr>
      </p:pic>
      <p:pic>
        <p:nvPicPr>
          <p:cNvPr id="7" name="Picture 6"/>
          <p:cNvPicPr>
            <a:picLocks noChangeAspect="1"/>
          </p:cNvPicPr>
          <p:nvPr/>
        </p:nvPicPr>
        <p:blipFill rotWithShape="1">
          <a:blip r:embed="rId2"/>
          <a:srcRect l="33218" t="54756" r="35104" b="16657"/>
          <a:stretch/>
        </p:blipFill>
        <p:spPr>
          <a:xfrm>
            <a:off x="5959365" y="2554014"/>
            <a:ext cx="5291960" cy="3183774"/>
          </a:xfrm>
          <a:prstGeom prst="rect">
            <a:avLst/>
          </a:prstGeom>
        </p:spPr>
      </p:pic>
    </p:spTree>
    <p:extLst>
      <p:ext uri="{BB962C8B-B14F-4D97-AF65-F5344CB8AC3E}">
        <p14:creationId xmlns:p14="http://schemas.microsoft.com/office/powerpoint/2010/main" val="2583653904"/>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374</TotalTime>
  <Words>1234</Words>
  <Application>Microsoft Office PowerPoint</Application>
  <PresentationFormat>Widescreen</PresentationFormat>
  <Paragraphs>131</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Corbel</vt:lpstr>
      <vt:lpstr>Basis</vt:lpstr>
      <vt:lpstr>Year 6 SATs  Parent Meeting</vt:lpstr>
      <vt:lpstr>SATs Timetable</vt:lpstr>
      <vt:lpstr>GRAMMAR, PUNCTUATION &amp; SPELLING</vt:lpstr>
      <vt:lpstr>Grammar, Punctuation &amp; Spelling</vt:lpstr>
      <vt:lpstr>Grammar, Punctuation &amp; Spelling</vt:lpstr>
      <vt:lpstr>Grammar, Punctuation &amp; Spelling</vt:lpstr>
      <vt:lpstr>Grammar, Punctuation &amp; Spelling</vt:lpstr>
      <vt:lpstr>Grammar, Punctuation &amp; Spelling</vt:lpstr>
      <vt:lpstr>Grammar, Punctuation &amp; Spelling</vt:lpstr>
      <vt:lpstr>reading</vt:lpstr>
      <vt:lpstr>Reading</vt:lpstr>
      <vt:lpstr>Reading – The SATs Test</vt:lpstr>
      <vt:lpstr>Reading – The SATs Test</vt:lpstr>
      <vt:lpstr>Question Types</vt:lpstr>
      <vt:lpstr>Reading – Question Examples Multiple Choice</vt:lpstr>
      <vt:lpstr>Reading – Question Examples Ranking or Ordering</vt:lpstr>
      <vt:lpstr>Reading – Question Examples Matching</vt:lpstr>
      <vt:lpstr>Reading – Question Examples Find and Copy</vt:lpstr>
      <vt:lpstr>Reading – Question Examples Short Response</vt:lpstr>
      <vt:lpstr>Reading – Question Examples Longer Response</vt:lpstr>
      <vt:lpstr>P.E.E – Longer Answer Structure</vt:lpstr>
      <vt:lpstr>Reading – Support at Home</vt:lpstr>
      <vt:lpstr>mathematics</vt:lpstr>
      <vt:lpstr>Maths</vt:lpstr>
      <vt:lpstr>Maths</vt:lpstr>
      <vt:lpstr>Maths</vt:lpstr>
      <vt:lpstr>Maths Paper 1</vt:lpstr>
      <vt:lpstr>Maths</vt:lpstr>
      <vt:lpstr>Maths</vt:lpstr>
      <vt:lpstr>Maths</vt:lpstr>
      <vt:lpstr>RESULTS</vt:lpstr>
      <vt:lpstr>Results</vt:lpstr>
      <vt:lpstr>Any questions?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dc:title>
  <dc:creator>Mr Blackburn</dc:creator>
  <cp:lastModifiedBy>Lucy McLean</cp:lastModifiedBy>
  <cp:revision>38</cp:revision>
  <dcterms:created xsi:type="dcterms:W3CDTF">2016-03-30T13:13:04Z</dcterms:created>
  <dcterms:modified xsi:type="dcterms:W3CDTF">2025-04-01T14:47:59Z</dcterms:modified>
</cp:coreProperties>
</file>