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14"/>
  </p:notesMasterIdLst>
  <p:handoutMasterIdLst>
    <p:handoutMasterId r:id="rId15"/>
  </p:handoutMasterIdLst>
  <p:sldIdLst>
    <p:sldId id="303" r:id="rId9"/>
    <p:sldId id="315" r:id="rId10"/>
    <p:sldId id="317" r:id="rId11"/>
    <p:sldId id="316" r:id="rId12"/>
    <p:sldId id="314" r:id="rId13"/>
  </p:sldIdLst>
  <p:sldSz cx="9144000" cy="6858000" type="screen4x3"/>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A6ACC-B7F4-7EB6-5027-1C659D4CD519}" v="1" dt="2018-08-07T08:24:00.668"/>
    <p1510:client id="{CD7F12FC-D8CE-B778-6EDF-3FB4A2D763A9}" v="22" dt="2018-08-07T09:29:32.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viewProps" Target="viewProps.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09032"/>
          </a:xfrm>
          <a:prstGeom prst="rect">
            <a:avLst/>
          </a:prstGeom>
        </p:spPr>
        <p:txBody>
          <a:bodyPr vert="horz" lIns="94211" tIns="47106" rIns="94211" bIns="47106" rtlCol="0"/>
          <a:lstStyle>
            <a:lvl1pPr algn="l">
              <a:defRPr sz="1200"/>
            </a:lvl1pPr>
          </a:lstStyle>
          <a:p>
            <a:endParaRPr lang="en-GB"/>
          </a:p>
        </p:txBody>
      </p:sp>
      <p:sp>
        <p:nvSpPr>
          <p:cNvPr id="3" name="Date Placeholder 2"/>
          <p:cNvSpPr>
            <a:spLocks noGrp="1"/>
          </p:cNvSpPr>
          <p:nvPr>
            <p:ph type="dt" sz="quarter" idx="1"/>
          </p:nvPr>
        </p:nvSpPr>
        <p:spPr>
          <a:xfrm>
            <a:off x="3995217" y="0"/>
            <a:ext cx="3056414" cy="509032"/>
          </a:xfrm>
          <a:prstGeom prst="rect">
            <a:avLst/>
          </a:prstGeom>
        </p:spPr>
        <p:txBody>
          <a:bodyPr vert="horz" lIns="94211" tIns="47106" rIns="94211" bIns="47106" rtlCol="0"/>
          <a:lstStyle>
            <a:lvl1pPr algn="r">
              <a:defRPr sz="1200"/>
            </a:lvl1pPr>
          </a:lstStyle>
          <a:p>
            <a:fld id="{1711FF4D-5F45-4B46-8850-BA7425480765}" type="datetimeFigureOut">
              <a:rPr lang="en-GB" smtClean="0"/>
              <a:t>14/05/2024</a:t>
            </a:fld>
            <a:endParaRPr lang="en-GB"/>
          </a:p>
        </p:txBody>
      </p:sp>
      <p:sp>
        <p:nvSpPr>
          <p:cNvPr id="4" name="Footer Placeholder 3"/>
          <p:cNvSpPr>
            <a:spLocks noGrp="1"/>
          </p:cNvSpPr>
          <p:nvPr>
            <p:ph type="ftr" sz="quarter" idx="2"/>
          </p:nvPr>
        </p:nvSpPr>
        <p:spPr>
          <a:xfrm>
            <a:off x="0" y="9669839"/>
            <a:ext cx="3056414" cy="509032"/>
          </a:xfrm>
          <a:prstGeom prst="rect">
            <a:avLst/>
          </a:prstGeom>
        </p:spPr>
        <p:txBody>
          <a:bodyPr vert="horz" lIns="94211" tIns="47106" rIns="94211" bIns="47106" rtlCol="0" anchor="b"/>
          <a:lstStyle>
            <a:lvl1pPr algn="l">
              <a:defRPr sz="1200"/>
            </a:lvl1pPr>
          </a:lstStyle>
          <a:p>
            <a:endParaRPr lang="en-GB"/>
          </a:p>
        </p:txBody>
      </p:sp>
      <p:sp>
        <p:nvSpPr>
          <p:cNvPr id="5" name="Slide Number Placeholder 4"/>
          <p:cNvSpPr>
            <a:spLocks noGrp="1"/>
          </p:cNvSpPr>
          <p:nvPr>
            <p:ph type="sldNum" sz="quarter" idx="3"/>
          </p:nvPr>
        </p:nvSpPr>
        <p:spPr>
          <a:xfrm>
            <a:off x="3995217" y="9669839"/>
            <a:ext cx="3056414" cy="509032"/>
          </a:xfrm>
          <a:prstGeom prst="rect">
            <a:avLst/>
          </a:prstGeom>
        </p:spPr>
        <p:txBody>
          <a:bodyPr vert="horz" lIns="94211" tIns="47106" rIns="94211" bIns="47106" rtlCol="0" anchor="b"/>
          <a:lstStyle>
            <a:lvl1pPr algn="r">
              <a:defRPr sz="1200"/>
            </a:lvl1pPr>
          </a:lstStyle>
          <a:p>
            <a:fld id="{EE271363-4159-4DE2-A9F7-D15F84DBC8B9}" type="slidenum">
              <a:rPr lang="en-GB" smtClean="0"/>
              <a:t>‹#›</a:t>
            </a:fld>
            <a:endParaRPr lang="en-GB"/>
          </a:p>
        </p:txBody>
      </p:sp>
    </p:spTree>
    <p:extLst>
      <p:ext uri="{BB962C8B-B14F-4D97-AF65-F5344CB8AC3E}">
        <p14:creationId xmlns:p14="http://schemas.microsoft.com/office/powerpoint/2010/main" val="3574235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09032"/>
          </a:xfrm>
          <a:prstGeom prst="rect">
            <a:avLst/>
          </a:prstGeom>
        </p:spPr>
        <p:txBody>
          <a:bodyPr vert="horz" lIns="94211" tIns="47106" rIns="94211" bIns="47106" rtlCol="0"/>
          <a:lstStyle>
            <a:lvl1pPr algn="l">
              <a:defRPr sz="1200"/>
            </a:lvl1pPr>
          </a:lstStyle>
          <a:p>
            <a:endParaRPr lang="en-GB"/>
          </a:p>
        </p:txBody>
      </p:sp>
      <p:sp>
        <p:nvSpPr>
          <p:cNvPr id="3" name="Date Placeholder 2"/>
          <p:cNvSpPr>
            <a:spLocks noGrp="1"/>
          </p:cNvSpPr>
          <p:nvPr>
            <p:ph type="dt" idx="1"/>
          </p:nvPr>
        </p:nvSpPr>
        <p:spPr>
          <a:xfrm>
            <a:off x="3995217" y="0"/>
            <a:ext cx="3056414" cy="509032"/>
          </a:xfrm>
          <a:prstGeom prst="rect">
            <a:avLst/>
          </a:prstGeom>
        </p:spPr>
        <p:txBody>
          <a:bodyPr vert="horz" lIns="94211" tIns="47106" rIns="94211" bIns="47106" rtlCol="0"/>
          <a:lstStyle>
            <a:lvl1pPr algn="r">
              <a:defRPr sz="1200"/>
            </a:lvl1pPr>
          </a:lstStyle>
          <a:p>
            <a:fld id="{394A4640-796E-45FF-B2AB-F05B7EEFDBA2}" type="datetimeFigureOut">
              <a:rPr lang="en-GB" smtClean="0"/>
              <a:t>14/05/2024</a:t>
            </a:fld>
            <a:endParaRPr lang="en-GB"/>
          </a:p>
        </p:txBody>
      </p:sp>
      <p:sp>
        <p:nvSpPr>
          <p:cNvPr id="4" name="Slide Image Placeholder 3"/>
          <p:cNvSpPr>
            <a:spLocks noGrp="1" noRot="1" noChangeAspect="1"/>
          </p:cNvSpPr>
          <p:nvPr>
            <p:ph type="sldImg" idx="2"/>
          </p:nvPr>
        </p:nvSpPr>
        <p:spPr>
          <a:xfrm>
            <a:off x="981075" y="763588"/>
            <a:ext cx="5091113" cy="3817937"/>
          </a:xfrm>
          <a:prstGeom prst="rect">
            <a:avLst/>
          </a:prstGeom>
          <a:noFill/>
          <a:ln w="12700">
            <a:solidFill>
              <a:prstClr val="black"/>
            </a:solidFill>
          </a:ln>
        </p:spPr>
        <p:txBody>
          <a:bodyPr vert="horz" lIns="94211" tIns="47106" rIns="94211" bIns="47106" rtlCol="0" anchor="ctr"/>
          <a:lstStyle/>
          <a:p>
            <a:endParaRPr lang="en-GB"/>
          </a:p>
        </p:txBody>
      </p:sp>
      <p:sp>
        <p:nvSpPr>
          <p:cNvPr id="5" name="Notes Placeholder 4"/>
          <p:cNvSpPr>
            <a:spLocks noGrp="1"/>
          </p:cNvSpPr>
          <p:nvPr>
            <p:ph type="body" sz="quarter" idx="3"/>
          </p:nvPr>
        </p:nvSpPr>
        <p:spPr>
          <a:xfrm>
            <a:off x="705327" y="4835805"/>
            <a:ext cx="5642610" cy="4581287"/>
          </a:xfrm>
          <a:prstGeom prst="rect">
            <a:avLst/>
          </a:prstGeom>
        </p:spPr>
        <p:txBody>
          <a:bodyPr vert="horz" lIns="94211" tIns="47106" rIns="94211" bIns="471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69839"/>
            <a:ext cx="3056414" cy="509032"/>
          </a:xfrm>
          <a:prstGeom prst="rect">
            <a:avLst/>
          </a:prstGeom>
        </p:spPr>
        <p:txBody>
          <a:bodyPr vert="horz" lIns="94211" tIns="47106" rIns="94211" bIns="47106" rtlCol="0" anchor="b"/>
          <a:lstStyle>
            <a:lvl1pPr algn="l">
              <a:defRPr sz="1200"/>
            </a:lvl1pPr>
          </a:lstStyle>
          <a:p>
            <a:endParaRPr lang="en-GB"/>
          </a:p>
        </p:txBody>
      </p:sp>
      <p:sp>
        <p:nvSpPr>
          <p:cNvPr id="7" name="Slide Number Placeholder 6"/>
          <p:cNvSpPr>
            <a:spLocks noGrp="1"/>
          </p:cNvSpPr>
          <p:nvPr>
            <p:ph type="sldNum" sz="quarter" idx="5"/>
          </p:nvPr>
        </p:nvSpPr>
        <p:spPr>
          <a:xfrm>
            <a:off x="3995217" y="9669839"/>
            <a:ext cx="3056414" cy="509032"/>
          </a:xfrm>
          <a:prstGeom prst="rect">
            <a:avLst/>
          </a:prstGeom>
        </p:spPr>
        <p:txBody>
          <a:bodyPr vert="horz" lIns="94211" tIns="47106" rIns="94211" bIns="47106" rtlCol="0" anchor="b"/>
          <a:lstStyle>
            <a:lvl1pPr algn="r">
              <a:defRPr sz="1200"/>
            </a:lvl1pPr>
          </a:lstStyle>
          <a:p>
            <a:fld id="{B1F7B6B4-438C-4084-8AF2-A09421A00101}" type="slidenum">
              <a:rPr lang="en-GB" smtClean="0"/>
              <a:t>‹#›</a:t>
            </a:fld>
            <a:endParaRPr lang="en-GB"/>
          </a:p>
        </p:txBody>
      </p:sp>
    </p:spTree>
    <p:extLst>
      <p:ext uri="{BB962C8B-B14F-4D97-AF65-F5344CB8AC3E}">
        <p14:creationId xmlns:p14="http://schemas.microsoft.com/office/powerpoint/2010/main" val="290713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74630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394783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217752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1590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5731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06452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16794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95279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8999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48537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604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1250896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85716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84390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98475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87375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8744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2362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07452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7317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758872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24658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B45CF-EE76-4194-B7E3-697652F7CBF7}" type="datetimeFigureOut">
              <a:rPr lang="en-GB" smtClean="0"/>
              <a:t>14/05/2024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4045971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70064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59231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85101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250654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00413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00628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76211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891963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048428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97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EB45CF-EE76-4194-B7E3-697652F7CBF7}" type="datetimeFigureOut">
              <a:rPr lang="en-GB" smtClean="0"/>
              <a:t>14/05/2024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3209843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05811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60578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122106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304729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95386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31964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605365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863393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33510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7156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EB45CF-EE76-4194-B7E3-697652F7CBF7}" type="datetimeFigureOut">
              <a:rPr lang="en-GB" smtClean="0"/>
              <a:t>14/05/2024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7270700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370285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166573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628983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469427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353210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7490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880592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09695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392378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5508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EB45CF-EE76-4194-B7E3-697652F7CBF7}" type="datetimeFigureOut">
              <a:rPr lang="en-GB" smtClean="0"/>
              <a:t>14/05/2024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474034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61260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864082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37419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1815333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2263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485404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656344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48831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71498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9455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B45CF-EE76-4194-B7E3-697652F7CBF7}" type="datetimeFigureOut">
              <a:rPr lang="en-GB" smtClean="0"/>
              <a:t>14/05/2024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8993744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79920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095158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2408851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8060855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397270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035962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534980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9149056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5704666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232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B45CF-EE76-4194-B7E3-697652F7CBF7}" type="datetimeFigureOut">
              <a:rPr lang="en-GB" smtClean="0"/>
              <a:t>14/05/2024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04343672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6545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066878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199314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039847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1447101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2576849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5222449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2787648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7816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B45CF-EE76-4194-B7E3-697652F7CBF7}" type="datetimeFigureOut">
              <a:rPr lang="en-GB" smtClean="0"/>
              <a:t>14/05/2024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19025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B45CF-EE76-4194-B7E3-697652F7CBF7}" type="datetimeFigureOut">
              <a:rPr lang="en-GB" smtClean="0"/>
              <a:t>14/05/2024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EF403-4009-4038-B813-86B4209C26D0}" type="slidenum">
              <a:rPr lang="en-GB" smtClean="0"/>
              <a:t>‹#›</a:t>
            </a:fld>
            <a:endParaRPr lang="en-GB"/>
          </a:p>
        </p:txBody>
      </p:sp>
    </p:spTree>
    <p:extLst>
      <p:ext uri="{BB962C8B-B14F-4D97-AF65-F5344CB8AC3E}">
        <p14:creationId xmlns:p14="http://schemas.microsoft.com/office/powerpoint/2010/main" val="4028673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2523315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188881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2473242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28362798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10576186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5084429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38298894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Grp="1" noChangeArrowheads="1"/>
          </p:cNvSpPr>
          <p:nvPr>
            <p:ph type="title"/>
          </p:nvPr>
        </p:nvSpPr>
        <p:spPr>
          <a:xfrm>
            <a:off x="-332191" y="3692768"/>
            <a:ext cx="9891346" cy="1844960"/>
          </a:xfrm>
        </p:spPr>
        <p:txBody>
          <a:bodyPr vert="horz" lIns="91440" tIns="45720" rIns="91440" bIns="45720" rtlCol="0" anchor="b">
            <a:normAutofit fontScale="90000"/>
          </a:bodyPr>
          <a:lstStyle/>
          <a:p>
            <a:pPr>
              <a:lnSpc>
                <a:spcPct val="90000"/>
              </a:lnSpc>
            </a:pP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r>
              <a:rPr lang="en-US" sz="4900" dirty="0" smtClean="0">
                <a:solidFill>
                  <a:srgbClr val="76923C"/>
                </a:solidFill>
                <a:latin typeface="Berlin Sans FB" panose="020E0602020502020306" pitchFamily="34" charset="0"/>
              </a:rPr>
              <a:t>Year 4 Class Change</a:t>
            </a: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endParaRPr lang="en-US" sz="2000" dirty="0">
              <a:latin typeface="Berlin Sans FB" panose="020E0602020502020306" pitchFamily="34" charset="0"/>
              <a:cs typeface="Calibri"/>
            </a:endParaRPr>
          </a:p>
        </p:txBody>
      </p:sp>
      <p:pic>
        <p:nvPicPr>
          <p:cNvPr id="9"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31883" y="150482"/>
            <a:ext cx="910493" cy="899253"/>
          </a:xfrm>
          <a:prstGeom prst="rect">
            <a:avLst/>
          </a:prstGeom>
          <a:ln w="22225">
            <a:solidFill>
              <a:schemeClr val="tx1"/>
            </a:solidFill>
          </a:ln>
        </p:spPr>
      </p:pic>
      <p:sp>
        <p:nvSpPr>
          <p:cNvPr id="7" name="Rectangle 6"/>
          <p:cNvSpPr/>
          <p:nvPr/>
        </p:nvSpPr>
        <p:spPr>
          <a:xfrm>
            <a:off x="3252924" y="218738"/>
            <a:ext cx="2541080" cy="830997"/>
          </a:xfrm>
          <a:prstGeom prst="rect">
            <a:avLst/>
          </a:prstGeom>
        </p:spPr>
        <p:txBody>
          <a:bodyPr wrap="none">
            <a:spAutoFit/>
          </a:bodyPr>
          <a:lstStyle/>
          <a:p>
            <a:r>
              <a:rPr lang="en-US" sz="4800" dirty="0">
                <a:solidFill>
                  <a:srgbClr val="76923C"/>
                </a:solidFill>
                <a:latin typeface="Berlin Sans FB" panose="020E0602020502020306" pitchFamily="34" charset="0"/>
              </a:rPr>
              <a:t>Welcome</a:t>
            </a:r>
            <a:endParaRPr lang="en-GB" sz="4800" dirty="0"/>
          </a:p>
        </p:txBody>
      </p:sp>
      <p:pic>
        <p:nvPicPr>
          <p:cNvPr id="11"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09437" y="116355"/>
            <a:ext cx="910493" cy="899253"/>
          </a:xfrm>
          <a:prstGeom prst="rect">
            <a:avLst/>
          </a:prstGeom>
          <a:ln w="22225">
            <a:solidFill>
              <a:schemeClr val="tx1"/>
            </a:solidFill>
          </a:ln>
        </p:spPr>
      </p:pic>
      <p:pic>
        <p:nvPicPr>
          <p:cNvPr id="13" name="Picture 12" descr="H:\IMG_3160.jpg"/>
          <p:cNvPicPr/>
          <p:nvPr/>
        </p:nvPicPr>
        <p:blipFill>
          <a:blip r:embed="rId3">
            <a:extLst>
              <a:ext uri="{28A0092B-C50C-407E-A947-70E740481C1C}">
                <a14:useLocalDpi xmlns:a14="http://schemas.microsoft.com/office/drawing/2010/main" val="0"/>
              </a:ext>
            </a:extLst>
          </a:blip>
          <a:srcRect/>
          <a:stretch>
            <a:fillRect/>
          </a:stretch>
        </p:blipFill>
        <p:spPr bwMode="auto">
          <a:xfrm>
            <a:off x="1986005" y="1159680"/>
            <a:ext cx="5074919" cy="3254644"/>
          </a:xfrm>
          <a:prstGeom prst="rect">
            <a:avLst/>
          </a:prstGeom>
          <a:noFill/>
          <a:ln w="19050">
            <a:solidFill>
              <a:schemeClr val="tx1"/>
            </a:solidFill>
          </a:ln>
        </p:spPr>
      </p:pic>
      <p:sp>
        <p:nvSpPr>
          <p:cNvPr id="10" name="Rectangle 9"/>
          <p:cNvSpPr/>
          <p:nvPr/>
        </p:nvSpPr>
        <p:spPr>
          <a:xfrm>
            <a:off x="3252924" y="5337673"/>
            <a:ext cx="2601994" cy="400110"/>
          </a:xfrm>
          <a:prstGeom prst="rect">
            <a:avLst/>
          </a:prstGeom>
        </p:spPr>
        <p:txBody>
          <a:bodyPr wrap="none">
            <a:spAutoFit/>
          </a:bodyPr>
          <a:lstStyle/>
          <a:p>
            <a:r>
              <a:rPr lang="en-GB" sz="2000" dirty="0" smtClean="0">
                <a:latin typeface="Berlin Sans FB" panose="020E0602020502020306" pitchFamily="34" charset="0"/>
              </a:rPr>
              <a:t>Tuesday 14</a:t>
            </a:r>
            <a:r>
              <a:rPr lang="en-GB" sz="2000" baseline="30000" dirty="0" smtClean="0">
                <a:latin typeface="Berlin Sans FB" panose="020E0602020502020306" pitchFamily="34" charset="0"/>
              </a:rPr>
              <a:t>th</a:t>
            </a:r>
            <a:r>
              <a:rPr lang="en-GB" sz="2000" dirty="0" smtClean="0">
                <a:latin typeface="Berlin Sans FB" panose="020E0602020502020306" pitchFamily="34" charset="0"/>
              </a:rPr>
              <a:t> May 2024</a:t>
            </a:r>
            <a:endParaRPr lang="en-GB" sz="2000" dirty="0"/>
          </a:p>
        </p:txBody>
      </p:sp>
    </p:spTree>
    <p:extLst>
      <p:ext uri="{BB962C8B-B14F-4D97-AF65-F5344CB8AC3E}">
        <p14:creationId xmlns:p14="http://schemas.microsoft.com/office/powerpoint/2010/main" val="382602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0" y="-191588"/>
            <a:ext cx="8229600" cy="1143000"/>
          </a:xfrm>
        </p:spPr>
        <p:txBody>
          <a:bodyPr>
            <a:normAutofit/>
          </a:bodyPr>
          <a:lstStyle/>
          <a:p>
            <a:r>
              <a:rPr lang="en-US" sz="3600" u="sng" dirty="0" smtClean="0">
                <a:latin typeface="Berlin Sans FB" panose="020E0602020502020306" pitchFamily="34" charset="0"/>
              </a:rPr>
              <a:t>Rationale</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6" name="Rectangle 5"/>
          <p:cNvSpPr/>
          <p:nvPr/>
        </p:nvSpPr>
        <p:spPr>
          <a:xfrm>
            <a:off x="19202" y="1300551"/>
            <a:ext cx="9028763" cy="8546955"/>
          </a:xfrm>
          <a:prstGeom prst="rect">
            <a:avLst/>
          </a:prstGeom>
        </p:spPr>
        <p:txBody>
          <a:bodyPr wrap="square">
            <a:spAutoFit/>
          </a:bodyPr>
          <a:lstStyle/>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When the children first started in Year 3, the information that was used to decide on classes came from a number of Infant Schools. Since Year 3, children have left the school and throughout the Year 3 and Year 4 academic years we have had new children joining the year group. </a:t>
            </a:r>
          </a:p>
          <a:p>
            <a:pPr marL="342900" indent="-34290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We need to consider the gender mix, learning abilities, children with specific needs and the personalities and dynamics within each class.</a:t>
            </a:r>
          </a:p>
          <a:p>
            <a:pPr marL="342900" indent="-34290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It is important to note that we are not making this change because of poor behaviour.  </a:t>
            </a:r>
          </a:p>
          <a:p>
            <a:pPr marL="342900" indent="-34290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By mixing the classes up now it will mean that they will be in the best grouping for learning for the remainder of their time at Queen Eleanor’s. This will be monitored carefully and we will advise you if any further changes are necessary. </a:t>
            </a:r>
          </a:p>
          <a:p>
            <a:pPr marL="342900" indent="-34290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This change will support the children’s transition to Secondary School where they will not be with the same children/adults every lesson. </a:t>
            </a:r>
          </a:p>
          <a:p>
            <a:pPr marL="342900" indent="-34290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The children will have break, lunchtime and whole year group activity opportunities to socialise/work with children who were previously in their class. </a:t>
            </a:r>
          </a:p>
          <a:p>
            <a:pPr algn="ctr">
              <a:lnSpc>
                <a:spcPct val="115000"/>
              </a:lnSpc>
              <a:spcAft>
                <a:spcPts val="600"/>
              </a:spcAft>
            </a:pPr>
            <a:endParaRPr lang="en-GB" sz="1400" b="1" dirty="0" smtClean="0"/>
          </a:p>
          <a:p>
            <a:pPr marL="285750" indent="-285750" algn="ctr">
              <a:buFont typeface="Arial" panose="020B0604020202020204" pitchFamily="34" charset="0"/>
              <a:buChar char="•"/>
            </a:pPr>
            <a:endParaRPr lang="en-GB" sz="1400" b="1" dirty="0"/>
          </a:p>
          <a:p>
            <a:pPr marL="285750" indent="-285750" algn="ctr">
              <a:buFont typeface="Arial" panose="020B0604020202020204" pitchFamily="34" charset="0"/>
              <a:buChar char="•"/>
            </a:pPr>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Never Stop Asking &quot;Why?&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1638" y="515903"/>
            <a:ext cx="1213583" cy="780161"/>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12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63769" y="-268745"/>
            <a:ext cx="8229600" cy="1143000"/>
          </a:xfrm>
        </p:spPr>
        <p:txBody>
          <a:bodyPr>
            <a:normAutofit/>
          </a:bodyPr>
          <a:lstStyle/>
          <a:p>
            <a:r>
              <a:rPr lang="en-US" sz="3600" u="sng" dirty="0" smtClean="0">
                <a:latin typeface="Berlin Sans FB" panose="020E0602020502020306" pitchFamily="34" charset="0"/>
              </a:rPr>
              <a:t>Next Steps</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6" name="Rectangle 5"/>
          <p:cNvSpPr/>
          <p:nvPr/>
        </p:nvSpPr>
        <p:spPr>
          <a:xfrm>
            <a:off x="0" y="1712027"/>
            <a:ext cx="9028763" cy="8299195"/>
          </a:xfrm>
          <a:prstGeom prst="rect">
            <a:avLst/>
          </a:prstGeom>
        </p:spPr>
        <p:txBody>
          <a:bodyPr wrap="square">
            <a:spAutoFit/>
          </a:bodyPr>
          <a:lstStyle/>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The children will be asked to write down 3 friends they would like to remain in a class with. They will be told that they will definitely be with at least one of the friends. </a:t>
            </a:r>
            <a:r>
              <a:rPr lang="en-GB" sz="1400" b="1" dirty="0" smtClean="0">
                <a:solidFill>
                  <a:srgbClr val="00B050"/>
                </a:solidFill>
                <a:latin typeface="Calibri" panose="020F0502020204030204" pitchFamily="34" charset="0"/>
                <a:cs typeface="Times New Roman" panose="02020603050405020304" pitchFamily="18" charset="0"/>
              </a:rPr>
              <a:t>When? – this week</a:t>
            </a:r>
          </a:p>
          <a:p>
            <a:pPr algn="ctr">
              <a:lnSpc>
                <a:spcPct val="115000"/>
              </a:lnSpc>
              <a:spcAft>
                <a:spcPts val="600"/>
              </a:spcAft>
            </a:pPr>
            <a:endParaRPr lang="en-GB" sz="1400" b="1" dirty="0" smtClean="0">
              <a:solidFill>
                <a:srgbClr val="00B050"/>
              </a:solidFill>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Current Year 6 children will speak to the Year 4 children as their classes were changed at the end of Year 4.</a:t>
            </a:r>
          </a:p>
          <a:p>
            <a:pPr marL="285750" indent="-28575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The Year 4 </a:t>
            </a:r>
            <a:r>
              <a:rPr lang="en-GB" sz="1400" b="1" dirty="0" smtClean="0">
                <a:latin typeface="Calibri" panose="020F0502020204030204" pitchFamily="34" charset="0"/>
                <a:cs typeface="Times New Roman" panose="02020603050405020304" pitchFamily="18" charset="0"/>
              </a:rPr>
              <a:t>team (Class Teachers), </a:t>
            </a:r>
            <a:r>
              <a:rPr lang="en-GB" sz="1400" b="1" dirty="0" smtClean="0">
                <a:latin typeface="Calibri" panose="020F0502020204030204" pitchFamily="34" charset="0"/>
                <a:cs typeface="Times New Roman" panose="02020603050405020304" pitchFamily="18" charset="0"/>
              </a:rPr>
              <a:t>Mrs Strickland (SENCO) and Senior Leader (Mrs Davies or Mr Papworth) will then decide on who goes in which class. </a:t>
            </a:r>
            <a:r>
              <a:rPr lang="en-GB" sz="1400" b="1" dirty="0" smtClean="0">
                <a:solidFill>
                  <a:srgbClr val="00B050"/>
                </a:solidFill>
                <a:latin typeface="Calibri" panose="020F0502020204030204" pitchFamily="34" charset="0"/>
                <a:cs typeface="Times New Roman" panose="02020603050405020304" pitchFamily="18" charset="0"/>
              </a:rPr>
              <a:t>When? – next week</a:t>
            </a:r>
          </a:p>
          <a:p>
            <a:pPr marL="285750" indent="-28575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The children will be told who they will be with. </a:t>
            </a:r>
            <a:r>
              <a:rPr lang="en-GB" sz="1400" b="1" dirty="0" smtClean="0">
                <a:solidFill>
                  <a:srgbClr val="00B050"/>
                </a:solidFill>
                <a:latin typeface="Calibri" panose="020F0502020204030204" pitchFamily="34" charset="0"/>
                <a:cs typeface="Times New Roman" panose="02020603050405020304" pitchFamily="18" charset="0"/>
              </a:rPr>
              <a:t>When? – first week back after May half term</a:t>
            </a:r>
          </a:p>
          <a:p>
            <a:pPr marL="285750" indent="-28575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The children will then be given opportunities, from when they are told until the end of the summer term, to spend time in their new classes. Each current Year 4 staff member will have the opportunity to be with each new class and will feedback how the new groups are working together. They will spend the day in their new classes on the Transition day (Tuesday 2</a:t>
            </a:r>
            <a:r>
              <a:rPr lang="en-GB" sz="1400" b="1" baseline="30000" dirty="0" smtClean="0">
                <a:latin typeface="Calibri" panose="020F0502020204030204" pitchFamily="34" charset="0"/>
                <a:cs typeface="Times New Roman" panose="02020603050405020304" pitchFamily="18" charset="0"/>
              </a:rPr>
              <a:t>nd</a:t>
            </a:r>
            <a:r>
              <a:rPr lang="en-GB" sz="1400" b="1" dirty="0" smtClean="0">
                <a:latin typeface="Calibri" panose="020F0502020204030204" pitchFamily="34" charset="0"/>
                <a:cs typeface="Times New Roman" panose="02020603050405020304" pitchFamily="18" charset="0"/>
              </a:rPr>
              <a:t> July 2024). </a:t>
            </a:r>
          </a:p>
          <a:p>
            <a:pPr marL="342900" indent="-342900" algn="ctr">
              <a:lnSpc>
                <a:spcPct val="115000"/>
              </a:lnSpc>
              <a:spcAft>
                <a:spcPts val="600"/>
              </a:spcAft>
              <a:buFont typeface="Arial" panose="020B0604020202020204" pitchFamily="34" charset="0"/>
              <a:buChar char="•"/>
            </a:pP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Arial" panose="020B0604020202020204" pitchFamily="34" charset="0"/>
              <a:buChar char="•"/>
            </a:pPr>
            <a:r>
              <a:rPr lang="en-GB" sz="1400" b="1" dirty="0" smtClean="0">
                <a:latin typeface="Calibri" panose="020F0502020204030204" pitchFamily="34" charset="0"/>
                <a:cs typeface="Times New Roman" panose="02020603050405020304" pitchFamily="18" charset="0"/>
              </a:rPr>
              <a:t>Rocio Barnes, Home School Link Worker and Mrs Strickland, SENCO, will be available to support children with the change should they benefit from this.</a:t>
            </a:r>
          </a:p>
          <a:p>
            <a:pPr algn="ctr">
              <a:lnSpc>
                <a:spcPct val="115000"/>
              </a:lnSpc>
              <a:spcAft>
                <a:spcPts val="600"/>
              </a:spcAft>
            </a:pPr>
            <a:endParaRPr lang="en-GB" sz="1400" b="1" dirty="0" smtClean="0"/>
          </a:p>
          <a:p>
            <a:pPr marL="285750" indent="-285750" algn="ctr">
              <a:buFont typeface="Arial" panose="020B0604020202020204" pitchFamily="34" charset="0"/>
              <a:buChar char="•"/>
            </a:pPr>
            <a:endParaRPr lang="en-GB" sz="1400" b="1" dirty="0"/>
          </a:p>
          <a:p>
            <a:pPr marL="285750" indent="-285750" algn="ctr">
              <a:buFont typeface="Arial" panose="020B0604020202020204" pitchFamily="34" charset="0"/>
              <a:buChar char="•"/>
            </a:pPr>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Whats Next Stock Photo - Download Image Now - The Next Step, What's Next?,  Anticipation - iSto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0681" y="624004"/>
            <a:ext cx="1792288" cy="94593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5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90146" y="-191588"/>
            <a:ext cx="8229600" cy="1143000"/>
          </a:xfrm>
        </p:spPr>
        <p:txBody>
          <a:bodyPr>
            <a:normAutofit/>
          </a:bodyPr>
          <a:lstStyle/>
          <a:p>
            <a:r>
              <a:rPr lang="en-US" sz="3600" u="sng" dirty="0" smtClean="0">
                <a:latin typeface="Berlin Sans FB" panose="020E0602020502020306" pitchFamily="34" charset="0"/>
              </a:rPr>
              <a:t>What do the children say?</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pic>
        <p:nvPicPr>
          <p:cNvPr id="2050" name="Picture 2" descr="The right way to deliver feedback - AdvantEdge Training &amp; Consult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2915" y="597877"/>
            <a:ext cx="2451183" cy="16341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15237" y="2033559"/>
            <a:ext cx="8826540" cy="4253472"/>
          </a:xfrm>
          <a:prstGeom prst="rect">
            <a:avLst/>
          </a:prstGeom>
        </p:spPr>
        <p:txBody>
          <a:bodyPr wrap="square">
            <a:spAutoFit/>
          </a:bodyPr>
          <a:lstStyle/>
          <a:p>
            <a:pPr algn="ctr">
              <a:lnSpc>
                <a:spcPct val="115000"/>
              </a:lnSpc>
              <a:spcAft>
                <a:spcPts val="600"/>
              </a:spcAft>
            </a:pPr>
            <a:r>
              <a:rPr lang="en-GB" b="1" dirty="0" smtClean="0">
                <a:latin typeface="Calibri" panose="020F0502020204030204" pitchFamily="34" charset="0"/>
                <a:cs typeface="Times New Roman" panose="02020603050405020304" pitchFamily="18" charset="0"/>
              </a:rPr>
              <a:t>I completed a Pupil Voice activity with our current Year 6 children, who experienced a class change when they moved from Year 4 to Year 5. They said the following…</a:t>
            </a:r>
          </a:p>
          <a:p>
            <a:pPr algn="ctr">
              <a:lnSpc>
                <a:spcPct val="115000"/>
              </a:lnSpc>
              <a:spcAft>
                <a:spcPts val="600"/>
              </a:spcAft>
            </a:pPr>
            <a:endParaRPr lang="en-GB" sz="1600" b="1" dirty="0">
              <a:latin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Helped with friendship issues – has prevented any disagreements coming into the classroom and impacting learning time. </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Given us the opportunity to get to know everyone. </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I have gained a new friendship group. </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The change has prepared me for Secondary school.</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I was new to the school in Year 4 so this helped me to meet new people. </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I found it initially challenging but I have made so many more friends.</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My friendship group has expanded. </a:t>
            </a:r>
          </a:p>
          <a:p>
            <a:pPr marL="285750" indent="-285750" algn="ctr">
              <a:lnSpc>
                <a:spcPct val="115000"/>
              </a:lnSpc>
              <a:spcAft>
                <a:spcPts val="600"/>
              </a:spcAft>
              <a:buFont typeface="Arial" panose="020B0604020202020204" pitchFamily="34" charset="0"/>
              <a:buChar char="•"/>
            </a:pPr>
            <a:r>
              <a:rPr lang="en-GB" sz="1600" b="1" dirty="0" smtClean="0">
                <a:solidFill>
                  <a:srgbClr val="00B050"/>
                </a:solidFill>
                <a:latin typeface="Calibri" panose="020F0502020204030204" pitchFamily="34" charset="0"/>
                <a:cs typeface="Times New Roman" panose="02020603050405020304" pitchFamily="18" charset="0"/>
              </a:rPr>
              <a:t>Still have the opportunity to socialise with those who used to be in my class. </a:t>
            </a:r>
            <a:endParaRPr lang="en-GB" sz="1600" b="1" dirty="0">
              <a:solidFill>
                <a:srgbClr val="00B05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11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7764" y="2304031"/>
            <a:ext cx="7070105" cy="2416013"/>
          </a:xfrm>
        </p:spPr>
        <p:txBody>
          <a:bodyPr vert="horz" lIns="91440" tIns="45720" rIns="91440" bIns="45720" rtlCol="0" anchor="b">
            <a:normAutofit/>
          </a:bodyPr>
          <a:lstStyle/>
          <a:p>
            <a:pPr>
              <a:lnSpc>
                <a:spcPct val="90000"/>
              </a:lnSpc>
            </a:pP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r>
              <a:rPr lang="en-US" sz="6000" dirty="0">
                <a:solidFill>
                  <a:srgbClr val="76923C"/>
                </a:solidFill>
                <a:latin typeface="Berlin Sans FB" panose="020E0602020502020306" pitchFamily="34" charset="0"/>
              </a:rPr>
              <a:t>Thank you</a:t>
            </a:r>
            <a:br>
              <a:rPr lang="en-US" sz="6000" dirty="0">
                <a:solidFill>
                  <a:srgbClr val="76923C"/>
                </a:solidFill>
                <a:latin typeface="Berlin Sans FB" panose="020E0602020502020306" pitchFamily="34" charset="0"/>
              </a:rPr>
            </a:br>
            <a:endParaRPr lang="en-US" sz="2000" dirty="0">
              <a:latin typeface="Berlin Sans FB" panose="020E0602020502020306" pitchFamily="34" charset="0"/>
              <a:cs typeface="Calibri"/>
            </a:endParaRPr>
          </a:p>
        </p:txBody>
      </p:sp>
      <p:sp>
        <p:nvSpPr>
          <p:cNvPr id="4101" name="Rectangle 73">
            <a:extLst>
              <a:ext uri="{FF2B5EF4-FFF2-40B4-BE49-F238E27FC236}">
                <a16:creationId xmlns:a16="http://schemas.microsoft.com/office/drawing/2014/main" id="{2DAED695-BDE2-495D-B051-6580B9117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25519" y="1077778"/>
            <a:ext cx="2092962" cy="2148840"/>
          </a:xfrm>
          <a:prstGeom prst="rect">
            <a:avLst/>
          </a:prstGeom>
          <a:solidFill>
            <a:srgbClr val="FFFFFE"/>
          </a:solidFill>
          <a:ln w="6350">
            <a:solidFill>
              <a:srgbClr val="E7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3100239" y="535106"/>
            <a:ext cx="2725156" cy="2691512"/>
          </a:xfrm>
          <a:prstGeom prst="rect">
            <a:avLst/>
          </a:prstGeom>
          <a:ln w="22225">
            <a:solidFill>
              <a:schemeClr val="tx1"/>
            </a:solidFill>
          </a:ln>
        </p:spPr>
      </p:pic>
      <p:sp>
        <p:nvSpPr>
          <p:cNvPr id="3" name="Rectangle 2"/>
          <p:cNvSpPr/>
          <p:nvPr/>
        </p:nvSpPr>
        <p:spPr>
          <a:xfrm>
            <a:off x="3425869" y="3878832"/>
            <a:ext cx="4572000" cy="1292662"/>
          </a:xfrm>
          <a:prstGeom prst="rect">
            <a:avLst/>
          </a:prstGeom>
        </p:spPr>
        <p:txBody>
          <a:bodyPr>
            <a:spAutoFit/>
          </a:bodyPr>
          <a:lstStyle/>
          <a:p>
            <a:r>
              <a:rPr lang="en-US" sz="5400" dirty="0">
                <a:solidFill>
                  <a:srgbClr val="76923C"/>
                </a:solidFill>
              </a:rPr>
              <a:t/>
            </a:r>
            <a:br>
              <a:rPr lang="en-US" sz="5400" dirty="0">
                <a:solidFill>
                  <a:srgbClr val="76923C"/>
                </a:solidFill>
              </a:rPr>
            </a:br>
            <a:r>
              <a:rPr lang="en-US" sz="2400" dirty="0">
                <a:latin typeface="Berlin Sans FB" panose="020E0602020502020306" pitchFamily="34" charset="0"/>
              </a:rPr>
              <a:t>Any Questions?</a:t>
            </a:r>
            <a:endParaRPr lang="en-US" sz="2400" dirty="0"/>
          </a:p>
        </p:txBody>
      </p:sp>
    </p:spTree>
    <p:extLst>
      <p:ext uri="{BB962C8B-B14F-4D97-AF65-F5344CB8AC3E}">
        <p14:creationId xmlns:p14="http://schemas.microsoft.com/office/powerpoint/2010/main" val="287293045"/>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TotalTime>
  <Words>577</Words>
  <Application>Microsoft Office PowerPoint</Application>
  <PresentationFormat>On-screen Show (4:3)</PresentationFormat>
  <Paragraphs>56</Paragraphs>
  <Slides>5</Slides>
  <Notes>0</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5</vt:i4>
      </vt:variant>
    </vt:vector>
  </HeadingPairs>
  <TitlesOfParts>
    <vt:vector size="19" baseType="lpstr">
      <vt:lpstr>Arial</vt:lpstr>
      <vt:lpstr>Berlin Sans FB</vt:lpstr>
      <vt:lpstr>Calibri</vt:lpstr>
      <vt:lpstr>Tahoma</vt:lpstr>
      <vt:lpstr>Times New Roman</vt:lpstr>
      <vt:lpstr>Wingdings</vt:lpstr>
      <vt:lpstr>Office Theme</vt:lpstr>
      <vt:lpstr>1_Custom Design</vt:lpstr>
      <vt:lpstr>2_Custom Design</vt:lpstr>
      <vt:lpstr>3_Custom Design</vt:lpstr>
      <vt:lpstr>4_Custom Design</vt:lpstr>
      <vt:lpstr>5_Custom Design</vt:lpstr>
      <vt:lpstr>6_Custom Design</vt:lpstr>
      <vt:lpstr>7_Custom Design</vt:lpstr>
      <vt:lpstr> Year 4 Class Change </vt:lpstr>
      <vt:lpstr>Rationale</vt:lpstr>
      <vt:lpstr>Next Steps</vt:lpstr>
      <vt:lpstr>What do the children say?</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Agenda</dc:title>
  <dc:creator>Louise Johnson</dc:creator>
  <cp:lastModifiedBy>Jo Davies</cp:lastModifiedBy>
  <cp:revision>108</cp:revision>
  <dcterms:modified xsi:type="dcterms:W3CDTF">2024-05-14T15:11:19Z</dcterms:modified>
</cp:coreProperties>
</file>